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70" r:id="rId3"/>
    <p:sldId id="324" r:id="rId4"/>
    <p:sldId id="309" r:id="rId5"/>
    <p:sldId id="322" r:id="rId6"/>
    <p:sldId id="323" r:id="rId7"/>
    <p:sldId id="325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5" r:id="rId16"/>
    <p:sldId id="336" r:id="rId17"/>
    <p:sldId id="338" r:id="rId18"/>
    <p:sldId id="337" r:id="rId19"/>
    <p:sldId id="339" r:id="rId20"/>
    <p:sldId id="340" r:id="rId21"/>
    <p:sldId id="341" r:id="rId22"/>
    <p:sldId id="342" r:id="rId23"/>
    <p:sldId id="343" r:id="rId24"/>
    <p:sldId id="344" r:id="rId25"/>
    <p:sldId id="345" r:id="rId26"/>
    <p:sldId id="346" r:id="rId27"/>
    <p:sldId id="2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F12"/>
    <a:srgbClr val="F15429"/>
    <a:srgbClr val="0E1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51"/>
    <p:restoredTop sz="96973"/>
  </p:normalViewPr>
  <p:slideViewPr>
    <p:cSldViewPr snapToGrid="0" snapToObjects="1">
      <p:cViewPr varScale="1">
        <p:scale>
          <a:sx n="101" d="100"/>
          <a:sy n="101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8EFCE1-E0F7-A64F-9066-5E67B950458C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AE20D7-9F66-DD41-B6D8-A0B97E80B651}">
      <dgm:prSet phldrT="[Text]" custT="1"/>
      <dgm:spPr>
        <a:solidFill>
          <a:srgbClr val="0E1F43"/>
        </a:solidFill>
      </dgm:spPr>
      <dgm:t>
        <a:bodyPr/>
        <a:lstStyle/>
        <a:p>
          <a:r>
            <a:rPr lang="en-US" sz="4000" dirty="0" err="1"/>
            <a:t>Peluang</a:t>
          </a:r>
          <a:r>
            <a:rPr lang="en-US" sz="4000" dirty="0"/>
            <a:t> Salah Satu </a:t>
          </a:r>
          <a:r>
            <a:rPr lang="en-US" sz="4000" dirty="0" err="1"/>
            <a:t>dari</a:t>
          </a:r>
          <a:r>
            <a:rPr lang="en-US" sz="4000" dirty="0"/>
            <a:t> </a:t>
          </a:r>
          <a:r>
            <a:rPr lang="en-US" sz="4000" dirty="0" err="1"/>
            <a:t>Dua</a:t>
          </a:r>
          <a:r>
            <a:rPr lang="en-US" sz="4000" dirty="0"/>
            <a:t> </a:t>
          </a:r>
          <a:r>
            <a:rPr lang="en-US" sz="4000" dirty="0" err="1"/>
            <a:t>Kejadian</a:t>
          </a:r>
          <a:endParaRPr lang="en-US" sz="4000" dirty="0"/>
        </a:p>
      </dgm:t>
    </dgm:pt>
    <dgm:pt modelId="{12B8F2D3-CC2C-7E4D-AC63-EEE38637C6D7}" type="parTrans" cxnId="{BD2B039C-EF8F-544E-93FD-C9FF2E65641D}">
      <dgm:prSet/>
      <dgm:spPr/>
      <dgm:t>
        <a:bodyPr/>
        <a:lstStyle/>
        <a:p>
          <a:endParaRPr lang="en-US"/>
        </a:p>
      </dgm:t>
    </dgm:pt>
    <dgm:pt modelId="{89FD0A97-71B0-AA4E-9334-9B3A3EF2076E}" type="sibTrans" cxnId="{BD2B039C-EF8F-544E-93FD-C9FF2E65641D}">
      <dgm:prSet/>
      <dgm:spPr/>
      <dgm:t>
        <a:bodyPr/>
        <a:lstStyle/>
        <a:p>
          <a:endParaRPr lang="en-US"/>
        </a:p>
      </dgm:t>
    </dgm:pt>
    <dgm:pt modelId="{376E998E-3A13-8744-B53D-F071ABCCC625}">
      <dgm:prSet phldrT="[Text]" custT="1"/>
      <dgm:spPr>
        <a:solidFill>
          <a:srgbClr val="0E1F43"/>
        </a:solidFill>
      </dgm:spPr>
      <dgm:t>
        <a:bodyPr/>
        <a:lstStyle/>
        <a:p>
          <a:r>
            <a:rPr lang="en-US" sz="4000" dirty="0" err="1"/>
            <a:t>Peluang</a:t>
          </a:r>
          <a:r>
            <a:rPr lang="en-US" sz="4000" dirty="0"/>
            <a:t> Bersama </a:t>
          </a:r>
          <a:r>
            <a:rPr lang="en-US" sz="4000" dirty="0" err="1"/>
            <a:t>Dua</a:t>
          </a:r>
          <a:r>
            <a:rPr lang="en-US" sz="4000" dirty="0"/>
            <a:t> </a:t>
          </a:r>
          <a:r>
            <a:rPr lang="en-US" sz="4000" dirty="0" err="1"/>
            <a:t>Kejadian</a:t>
          </a:r>
          <a:endParaRPr lang="en-US" sz="4000" dirty="0"/>
        </a:p>
      </dgm:t>
    </dgm:pt>
    <dgm:pt modelId="{76305F6E-A5CB-684E-BF93-29DE27AF391C}" type="parTrans" cxnId="{7DF4DF46-F661-A140-934A-B194BCE7E4AD}">
      <dgm:prSet/>
      <dgm:spPr/>
      <dgm:t>
        <a:bodyPr/>
        <a:lstStyle/>
        <a:p>
          <a:endParaRPr lang="en-US"/>
        </a:p>
      </dgm:t>
    </dgm:pt>
    <dgm:pt modelId="{55236D97-D043-AC4A-BA5B-760AD56406D0}" type="sibTrans" cxnId="{7DF4DF46-F661-A140-934A-B194BCE7E4AD}">
      <dgm:prSet/>
      <dgm:spPr/>
      <dgm:t>
        <a:bodyPr/>
        <a:lstStyle/>
        <a:p>
          <a:endParaRPr lang="en-US"/>
        </a:p>
      </dgm:t>
    </dgm:pt>
    <dgm:pt modelId="{0DE8067D-657F-4A4D-A63E-790B1B0BB80C}">
      <dgm:prSet custT="1"/>
      <dgm:spPr>
        <a:solidFill>
          <a:srgbClr val="0E1F43"/>
        </a:solidFill>
      </dgm:spPr>
      <dgm:t>
        <a:bodyPr/>
        <a:lstStyle/>
        <a:p>
          <a:r>
            <a:rPr lang="en-US" sz="4000" dirty="0" err="1"/>
            <a:t>Kaidah</a:t>
          </a:r>
          <a:r>
            <a:rPr lang="en-US" sz="4000" dirty="0"/>
            <a:t> Bayes</a:t>
          </a:r>
        </a:p>
      </dgm:t>
    </dgm:pt>
    <dgm:pt modelId="{657A89F0-3FF0-FD48-B4E3-C99E009CE992}" type="sibTrans" cxnId="{8452B775-694E-044A-88AE-9CF50017C5AB}">
      <dgm:prSet/>
      <dgm:spPr/>
      <dgm:t>
        <a:bodyPr/>
        <a:lstStyle/>
        <a:p>
          <a:endParaRPr lang="en-US"/>
        </a:p>
      </dgm:t>
    </dgm:pt>
    <dgm:pt modelId="{FB1CF92C-362F-7D4E-9393-70B153D1557C}" type="parTrans" cxnId="{8452B775-694E-044A-88AE-9CF50017C5AB}">
      <dgm:prSet/>
      <dgm:spPr/>
      <dgm:t>
        <a:bodyPr/>
        <a:lstStyle/>
        <a:p>
          <a:endParaRPr lang="en-US"/>
        </a:p>
      </dgm:t>
    </dgm:pt>
    <dgm:pt modelId="{9DE64E0E-70EA-0744-8264-11C8D61AE320}">
      <dgm:prSet/>
      <dgm:spPr>
        <a:solidFill>
          <a:srgbClr val="0E1F43"/>
        </a:solidFill>
      </dgm:spPr>
      <dgm:t>
        <a:bodyPr/>
        <a:lstStyle/>
        <a:p>
          <a:r>
            <a:rPr lang="en-US" dirty="0" err="1"/>
            <a:t>Aksioma</a:t>
          </a:r>
          <a:r>
            <a:rPr lang="en-US" dirty="0"/>
            <a:t> </a:t>
          </a:r>
          <a:r>
            <a:rPr lang="en-US" dirty="0" err="1"/>
            <a:t>dalam</a:t>
          </a:r>
          <a:r>
            <a:rPr lang="en-US" dirty="0"/>
            <a:t> </a:t>
          </a:r>
          <a:r>
            <a:rPr lang="en-US" dirty="0" err="1"/>
            <a:t>Peluang</a:t>
          </a:r>
          <a:endParaRPr lang="en-US" dirty="0"/>
        </a:p>
      </dgm:t>
    </dgm:pt>
    <dgm:pt modelId="{CAA637A7-5AA1-7142-8265-9654D17DEC27}" type="sibTrans" cxnId="{DA98341E-88E1-A44E-AF17-88E5583CD059}">
      <dgm:prSet/>
      <dgm:spPr/>
      <dgm:t>
        <a:bodyPr/>
        <a:lstStyle/>
        <a:p>
          <a:endParaRPr lang="en-US"/>
        </a:p>
      </dgm:t>
    </dgm:pt>
    <dgm:pt modelId="{3A9E8AB0-39D9-DF48-87B3-7715DABB6DDF}" type="parTrans" cxnId="{DA98341E-88E1-A44E-AF17-88E5583CD059}">
      <dgm:prSet/>
      <dgm:spPr/>
      <dgm:t>
        <a:bodyPr/>
        <a:lstStyle/>
        <a:p>
          <a:endParaRPr lang="en-US"/>
        </a:p>
      </dgm:t>
    </dgm:pt>
    <dgm:pt modelId="{160A3B4F-7EEA-D84B-9C92-7B7FF27F213A}" type="pres">
      <dgm:prSet presAssocID="{158EFCE1-E0F7-A64F-9066-5E67B950458C}" presName="linearFlow" presStyleCnt="0">
        <dgm:presLayoutVars>
          <dgm:dir/>
          <dgm:resizeHandles val="exact"/>
        </dgm:presLayoutVars>
      </dgm:prSet>
      <dgm:spPr/>
    </dgm:pt>
    <dgm:pt modelId="{E1707995-E549-734C-90B2-5B02D96ECDCE}" type="pres">
      <dgm:prSet presAssocID="{B6AE20D7-9F66-DD41-B6D8-A0B97E80B651}" presName="composite" presStyleCnt="0"/>
      <dgm:spPr/>
    </dgm:pt>
    <dgm:pt modelId="{58E2862D-26DB-FF4F-964D-FE260AAFC28F}" type="pres">
      <dgm:prSet presAssocID="{B6AE20D7-9F66-DD41-B6D8-A0B97E80B651}" presName="imgShp" presStyleLbl="fgImgPlace1" presStyleIdx="0" presStyleCnt="4" custLinFactNeighborX="-82389" custLinFactNeighborY="1397"/>
      <dgm:spPr>
        <a:solidFill>
          <a:srgbClr val="F15429"/>
        </a:solidFill>
      </dgm:spPr>
    </dgm:pt>
    <dgm:pt modelId="{6AE202AF-4D6A-6842-9869-F3FC7C855618}" type="pres">
      <dgm:prSet presAssocID="{B6AE20D7-9F66-DD41-B6D8-A0B97E80B651}" presName="txShp" presStyleLbl="node1" presStyleIdx="0" presStyleCnt="4" custScaleX="124646">
        <dgm:presLayoutVars>
          <dgm:bulletEnabled val="1"/>
        </dgm:presLayoutVars>
      </dgm:prSet>
      <dgm:spPr/>
    </dgm:pt>
    <dgm:pt modelId="{2B10ED39-1D62-1244-AC3D-6C893CDA73C3}" type="pres">
      <dgm:prSet presAssocID="{89FD0A97-71B0-AA4E-9334-9B3A3EF2076E}" presName="spacing" presStyleCnt="0"/>
      <dgm:spPr/>
    </dgm:pt>
    <dgm:pt modelId="{818DCBA3-0670-E247-95AF-FB3DF1A2DA28}" type="pres">
      <dgm:prSet presAssocID="{376E998E-3A13-8744-B53D-F071ABCCC625}" presName="composite" presStyleCnt="0"/>
      <dgm:spPr/>
    </dgm:pt>
    <dgm:pt modelId="{201B1463-6FD4-4245-8118-5EE191D6AB18}" type="pres">
      <dgm:prSet presAssocID="{376E998E-3A13-8744-B53D-F071ABCCC625}" presName="imgShp" presStyleLbl="fgImgPlace1" presStyleIdx="1" presStyleCnt="4" custLinFactNeighborX="-81404" custLinFactNeighborY="-1437"/>
      <dgm:spPr>
        <a:solidFill>
          <a:srgbClr val="F15429"/>
        </a:solidFill>
      </dgm:spPr>
    </dgm:pt>
    <dgm:pt modelId="{AC57A3DC-2176-ED40-AD15-9886C9B0C090}" type="pres">
      <dgm:prSet presAssocID="{376E998E-3A13-8744-B53D-F071ABCCC625}" presName="txShp" presStyleLbl="node1" presStyleIdx="1" presStyleCnt="4" custScaleX="124646">
        <dgm:presLayoutVars>
          <dgm:bulletEnabled val="1"/>
        </dgm:presLayoutVars>
      </dgm:prSet>
      <dgm:spPr/>
    </dgm:pt>
    <dgm:pt modelId="{21069F82-312F-624C-8AE2-BF9923F89960}" type="pres">
      <dgm:prSet presAssocID="{55236D97-D043-AC4A-BA5B-760AD56406D0}" presName="spacing" presStyleCnt="0"/>
      <dgm:spPr/>
    </dgm:pt>
    <dgm:pt modelId="{53BC707E-1051-CE4E-A690-70486C52A44A}" type="pres">
      <dgm:prSet presAssocID="{9DE64E0E-70EA-0744-8264-11C8D61AE320}" presName="composite" presStyleCnt="0"/>
      <dgm:spPr/>
    </dgm:pt>
    <dgm:pt modelId="{AE87ADF3-1585-8748-9E2F-140B8CABC07C}" type="pres">
      <dgm:prSet presAssocID="{9DE64E0E-70EA-0744-8264-11C8D61AE320}" presName="imgShp" presStyleLbl="fgImgPlace1" presStyleIdx="2" presStyleCnt="4" custLinFactNeighborX="-79592"/>
      <dgm:spPr>
        <a:solidFill>
          <a:srgbClr val="F15429"/>
        </a:solidFill>
      </dgm:spPr>
    </dgm:pt>
    <dgm:pt modelId="{DFAAC726-58AE-C14C-A7FF-BD685741792A}" type="pres">
      <dgm:prSet presAssocID="{9DE64E0E-70EA-0744-8264-11C8D61AE320}" presName="txShp" presStyleLbl="node1" presStyleIdx="2" presStyleCnt="4" custScaleX="124694">
        <dgm:presLayoutVars>
          <dgm:bulletEnabled val="1"/>
        </dgm:presLayoutVars>
      </dgm:prSet>
      <dgm:spPr/>
    </dgm:pt>
    <dgm:pt modelId="{CB299A79-524E-6142-9363-29D00857084A}" type="pres">
      <dgm:prSet presAssocID="{CAA637A7-5AA1-7142-8265-9654D17DEC27}" presName="spacing" presStyleCnt="0"/>
      <dgm:spPr/>
    </dgm:pt>
    <dgm:pt modelId="{595CEFCF-1C6B-B946-AE1F-48E24303BB6F}" type="pres">
      <dgm:prSet presAssocID="{0DE8067D-657F-4A4D-A63E-790B1B0BB80C}" presName="composite" presStyleCnt="0"/>
      <dgm:spPr/>
    </dgm:pt>
    <dgm:pt modelId="{90740712-7C90-2440-8F1B-5EE8640A1D4F}" type="pres">
      <dgm:prSet presAssocID="{0DE8067D-657F-4A4D-A63E-790B1B0BB80C}" presName="imgShp" presStyleLbl="fgImgPlace1" presStyleIdx="3" presStyleCnt="4" custLinFactNeighborX="-81714" custLinFactNeighborY="4806"/>
      <dgm:spPr>
        <a:solidFill>
          <a:srgbClr val="F15429"/>
        </a:solidFill>
      </dgm:spPr>
    </dgm:pt>
    <dgm:pt modelId="{FC1B1429-6318-DF47-80F3-8384B0AC0D9F}" type="pres">
      <dgm:prSet presAssocID="{0DE8067D-657F-4A4D-A63E-790B1B0BB80C}" presName="txShp" presStyleLbl="node1" presStyleIdx="3" presStyleCnt="4" custScaleX="124637">
        <dgm:presLayoutVars>
          <dgm:bulletEnabled val="1"/>
        </dgm:presLayoutVars>
      </dgm:prSet>
      <dgm:spPr/>
    </dgm:pt>
  </dgm:ptLst>
  <dgm:cxnLst>
    <dgm:cxn modelId="{DA98341E-88E1-A44E-AF17-88E5583CD059}" srcId="{158EFCE1-E0F7-A64F-9066-5E67B950458C}" destId="{9DE64E0E-70EA-0744-8264-11C8D61AE320}" srcOrd="2" destOrd="0" parTransId="{3A9E8AB0-39D9-DF48-87B3-7715DABB6DDF}" sibTransId="{CAA637A7-5AA1-7142-8265-9654D17DEC27}"/>
    <dgm:cxn modelId="{7DF4DF46-F661-A140-934A-B194BCE7E4AD}" srcId="{158EFCE1-E0F7-A64F-9066-5E67B950458C}" destId="{376E998E-3A13-8744-B53D-F071ABCCC625}" srcOrd="1" destOrd="0" parTransId="{76305F6E-A5CB-684E-BF93-29DE27AF391C}" sibTransId="{55236D97-D043-AC4A-BA5B-760AD56406D0}"/>
    <dgm:cxn modelId="{8452B775-694E-044A-88AE-9CF50017C5AB}" srcId="{158EFCE1-E0F7-A64F-9066-5E67B950458C}" destId="{0DE8067D-657F-4A4D-A63E-790B1B0BB80C}" srcOrd="3" destOrd="0" parTransId="{FB1CF92C-362F-7D4E-9393-70B153D1557C}" sibTransId="{657A89F0-3FF0-FD48-B4E3-C99E009CE992}"/>
    <dgm:cxn modelId="{FDBA1383-4F84-C845-8F39-40F40342FF1E}" type="presOf" srcId="{0DE8067D-657F-4A4D-A63E-790B1B0BB80C}" destId="{FC1B1429-6318-DF47-80F3-8384B0AC0D9F}" srcOrd="0" destOrd="0" presId="urn:microsoft.com/office/officeart/2005/8/layout/vList3"/>
    <dgm:cxn modelId="{BD2B039C-EF8F-544E-93FD-C9FF2E65641D}" srcId="{158EFCE1-E0F7-A64F-9066-5E67B950458C}" destId="{B6AE20D7-9F66-DD41-B6D8-A0B97E80B651}" srcOrd="0" destOrd="0" parTransId="{12B8F2D3-CC2C-7E4D-AC63-EEE38637C6D7}" sibTransId="{89FD0A97-71B0-AA4E-9334-9B3A3EF2076E}"/>
    <dgm:cxn modelId="{9C22F1A9-2264-FA44-8F9B-1088321E70B8}" type="presOf" srcId="{B6AE20D7-9F66-DD41-B6D8-A0B97E80B651}" destId="{6AE202AF-4D6A-6842-9869-F3FC7C855618}" srcOrd="0" destOrd="0" presId="urn:microsoft.com/office/officeart/2005/8/layout/vList3"/>
    <dgm:cxn modelId="{A7599DAB-6CF9-494C-97CC-D4018E5E82B7}" type="presOf" srcId="{158EFCE1-E0F7-A64F-9066-5E67B950458C}" destId="{160A3B4F-7EEA-D84B-9C92-7B7FF27F213A}" srcOrd="0" destOrd="0" presId="urn:microsoft.com/office/officeart/2005/8/layout/vList3"/>
    <dgm:cxn modelId="{F3297BAE-DB0A-3148-B82E-3C5C70F13332}" type="presOf" srcId="{9DE64E0E-70EA-0744-8264-11C8D61AE320}" destId="{DFAAC726-58AE-C14C-A7FF-BD685741792A}" srcOrd="0" destOrd="0" presId="urn:microsoft.com/office/officeart/2005/8/layout/vList3"/>
    <dgm:cxn modelId="{BE9198D0-49FF-CF41-A30D-21F61A44667E}" type="presOf" srcId="{376E998E-3A13-8744-B53D-F071ABCCC625}" destId="{AC57A3DC-2176-ED40-AD15-9886C9B0C090}" srcOrd="0" destOrd="0" presId="urn:microsoft.com/office/officeart/2005/8/layout/vList3"/>
    <dgm:cxn modelId="{4C8E6182-66FF-B34C-A3D5-E786E604CCC8}" type="presParOf" srcId="{160A3B4F-7EEA-D84B-9C92-7B7FF27F213A}" destId="{E1707995-E549-734C-90B2-5B02D96ECDCE}" srcOrd="0" destOrd="0" presId="urn:microsoft.com/office/officeart/2005/8/layout/vList3"/>
    <dgm:cxn modelId="{BDE1FCFD-53B4-D542-A56B-A82B3680BB3B}" type="presParOf" srcId="{E1707995-E549-734C-90B2-5B02D96ECDCE}" destId="{58E2862D-26DB-FF4F-964D-FE260AAFC28F}" srcOrd="0" destOrd="0" presId="urn:microsoft.com/office/officeart/2005/8/layout/vList3"/>
    <dgm:cxn modelId="{20B8E486-F4C2-894C-8E79-7BBCD7B76B02}" type="presParOf" srcId="{E1707995-E549-734C-90B2-5B02D96ECDCE}" destId="{6AE202AF-4D6A-6842-9869-F3FC7C855618}" srcOrd="1" destOrd="0" presId="urn:microsoft.com/office/officeart/2005/8/layout/vList3"/>
    <dgm:cxn modelId="{68DAAF8D-F4C6-B645-B323-D2DCA7994673}" type="presParOf" srcId="{160A3B4F-7EEA-D84B-9C92-7B7FF27F213A}" destId="{2B10ED39-1D62-1244-AC3D-6C893CDA73C3}" srcOrd="1" destOrd="0" presId="urn:microsoft.com/office/officeart/2005/8/layout/vList3"/>
    <dgm:cxn modelId="{780C2688-AC6B-8F49-8A96-CB283D7F7F53}" type="presParOf" srcId="{160A3B4F-7EEA-D84B-9C92-7B7FF27F213A}" destId="{818DCBA3-0670-E247-95AF-FB3DF1A2DA28}" srcOrd="2" destOrd="0" presId="urn:microsoft.com/office/officeart/2005/8/layout/vList3"/>
    <dgm:cxn modelId="{CF2CEE35-0516-9A47-BE53-8D06CE57D8F2}" type="presParOf" srcId="{818DCBA3-0670-E247-95AF-FB3DF1A2DA28}" destId="{201B1463-6FD4-4245-8118-5EE191D6AB18}" srcOrd="0" destOrd="0" presId="urn:microsoft.com/office/officeart/2005/8/layout/vList3"/>
    <dgm:cxn modelId="{F358FA73-EAE6-7345-8DCA-E10A0F65D01D}" type="presParOf" srcId="{818DCBA3-0670-E247-95AF-FB3DF1A2DA28}" destId="{AC57A3DC-2176-ED40-AD15-9886C9B0C090}" srcOrd="1" destOrd="0" presId="urn:microsoft.com/office/officeart/2005/8/layout/vList3"/>
    <dgm:cxn modelId="{B3E0CF79-EE02-874F-8B93-9E16C00ADB46}" type="presParOf" srcId="{160A3B4F-7EEA-D84B-9C92-7B7FF27F213A}" destId="{21069F82-312F-624C-8AE2-BF9923F89960}" srcOrd="3" destOrd="0" presId="urn:microsoft.com/office/officeart/2005/8/layout/vList3"/>
    <dgm:cxn modelId="{8577883A-51CE-3E46-ACE5-25F1E049E7FC}" type="presParOf" srcId="{160A3B4F-7EEA-D84B-9C92-7B7FF27F213A}" destId="{53BC707E-1051-CE4E-A690-70486C52A44A}" srcOrd="4" destOrd="0" presId="urn:microsoft.com/office/officeart/2005/8/layout/vList3"/>
    <dgm:cxn modelId="{22CA872D-318C-8642-ACB6-96555344DE8F}" type="presParOf" srcId="{53BC707E-1051-CE4E-A690-70486C52A44A}" destId="{AE87ADF3-1585-8748-9E2F-140B8CABC07C}" srcOrd="0" destOrd="0" presId="urn:microsoft.com/office/officeart/2005/8/layout/vList3"/>
    <dgm:cxn modelId="{D047FB03-F26D-F147-AF9C-7BC3AC65409D}" type="presParOf" srcId="{53BC707E-1051-CE4E-A690-70486C52A44A}" destId="{DFAAC726-58AE-C14C-A7FF-BD685741792A}" srcOrd="1" destOrd="0" presId="urn:microsoft.com/office/officeart/2005/8/layout/vList3"/>
    <dgm:cxn modelId="{63DB304A-59D3-454A-8F80-E916B2906A39}" type="presParOf" srcId="{160A3B4F-7EEA-D84B-9C92-7B7FF27F213A}" destId="{CB299A79-524E-6142-9363-29D00857084A}" srcOrd="5" destOrd="0" presId="urn:microsoft.com/office/officeart/2005/8/layout/vList3"/>
    <dgm:cxn modelId="{572FA9B5-62A1-BC45-8A6C-BF78219ED027}" type="presParOf" srcId="{160A3B4F-7EEA-D84B-9C92-7B7FF27F213A}" destId="{595CEFCF-1C6B-B946-AE1F-48E24303BB6F}" srcOrd="6" destOrd="0" presId="urn:microsoft.com/office/officeart/2005/8/layout/vList3"/>
    <dgm:cxn modelId="{DF26AE5E-612E-DD48-8743-DBCEFC116AAB}" type="presParOf" srcId="{595CEFCF-1C6B-B946-AE1F-48E24303BB6F}" destId="{90740712-7C90-2440-8F1B-5EE8640A1D4F}" srcOrd="0" destOrd="0" presId="urn:microsoft.com/office/officeart/2005/8/layout/vList3"/>
    <dgm:cxn modelId="{AAA56A97-8138-704F-9777-4461ECD6573B}" type="presParOf" srcId="{595CEFCF-1C6B-B946-AE1F-48E24303BB6F}" destId="{FC1B1429-6318-DF47-80F3-8384B0AC0D9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E202AF-4D6A-6842-9869-F3FC7C855618}">
      <dsp:nvSpPr>
        <dsp:cNvPr id="0" name=""/>
        <dsp:cNvSpPr/>
      </dsp:nvSpPr>
      <dsp:spPr>
        <a:xfrm rot="10800000">
          <a:off x="971637" y="729"/>
          <a:ext cx="9413989" cy="81462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227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Peluang</a:t>
          </a:r>
          <a:r>
            <a:rPr lang="en-US" sz="4000" kern="1200" dirty="0"/>
            <a:t> Salah Satu </a:t>
          </a:r>
          <a:r>
            <a:rPr lang="en-US" sz="4000" kern="1200" dirty="0" err="1"/>
            <a:t>dari</a:t>
          </a:r>
          <a:r>
            <a:rPr lang="en-US" sz="4000" kern="1200" dirty="0"/>
            <a:t> </a:t>
          </a:r>
          <a:r>
            <a:rPr lang="en-US" sz="4000" kern="1200" dirty="0" err="1"/>
            <a:t>Dua</a:t>
          </a:r>
          <a:r>
            <a:rPr lang="en-US" sz="4000" kern="1200" dirty="0"/>
            <a:t> </a:t>
          </a:r>
          <a:r>
            <a:rPr lang="en-US" sz="4000" kern="1200" dirty="0" err="1"/>
            <a:t>Kejadian</a:t>
          </a:r>
          <a:endParaRPr lang="en-US" sz="4000" kern="1200" dirty="0"/>
        </a:p>
      </dsp:txBody>
      <dsp:txXfrm rot="10800000">
        <a:off x="1175293" y="729"/>
        <a:ext cx="9210333" cy="814625"/>
      </dsp:txXfrm>
    </dsp:sp>
    <dsp:sp modelId="{58E2862D-26DB-FF4F-964D-FE260AAFC28F}">
      <dsp:nvSpPr>
        <dsp:cNvPr id="0" name=""/>
        <dsp:cNvSpPr/>
      </dsp:nvSpPr>
      <dsp:spPr>
        <a:xfrm>
          <a:off x="823866" y="12109"/>
          <a:ext cx="814625" cy="81462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7A3DC-2176-ED40-AD15-9886C9B0C090}">
      <dsp:nvSpPr>
        <dsp:cNvPr id="0" name=""/>
        <dsp:cNvSpPr/>
      </dsp:nvSpPr>
      <dsp:spPr>
        <a:xfrm rot="10800000">
          <a:off x="971637" y="1023236"/>
          <a:ext cx="9413989" cy="81462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227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Peluang</a:t>
          </a:r>
          <a:r>
            <a:rPr lang="en-US" sz="4000" kern="1200" dirty="0"/>
            <a:t> Bersama </a:t>
          </a:r>
          <a:r>
            <a:rPr lang="en-US" sz="4000" kern="1200" dirty="0" err="1"/>
            <a:t>Dua</a:t>
          </a:r>
          <a:r>
            <a:rPr lang="en-US" sz="4000" kern="1200" dirty="0"/>
            <a:t> </a:t>
          </a:r>
          <a:r>
            <a:rPr lang="en-US" sz="4000" kern="1200" dirty="0" err="1"/>
            <a:t>Kejadian</a:t>
          </a:r>
          <a:endParaRPr lang="en-US" sz="4000" kern="1200" dirty="0"/>
        </a:p>
      </dsp:txBody>
      <dsp:txXfrm rot="10800000">
        <a:off x="1175293" y="1023236"/>
        <a:ext cx="9210333" cy="814625"/>
      </dsp:txXfrm>
    </dsp:sp>
    <dsp:sp modelId="{201B1463-6FD4-4245-8118-5EE191D6AB18}">
      <dsp:nvSpPr>
        <dsp:cNvPr id="0" name=""/>
        <dsp:cNvSpPr/>
      </dsp:nvSpPr>
      <dsp:spPr>
        <a:xfrm>
          <a:off x="831890" y="1011530"/>
          <a:ext cx="814625" cy="81462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AC726-58AE-C14C-A7FF-BD685741792A}">
      <dsp:nvSpPr>
        <dsp:cNvPr id="0" name=""/>
        <dsp:cNvSpPr/>
      </dsp:nvSpPr>
      <dsp:spPr>
        <a:xfrm rot="10800000">
          <a:off x="969824" y="2045742"/>
          <a:ext cx="9417614" cy="81462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22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 err="1"/>
            <a:t>Aksioma</a:t>
          </a:r>
          <a:r>
            <a:rPr lang="en-US" sz="3700" kern="1200" dirty="0"/>
            <a:t> </a:t>
          </a:r>
          <a:r>
            <a:rPr lang="en-US" sz="3700" kern="1200" dirty="0" err="1"/>
            <a:t>dalam</a:t>
          </a:r>
          <a:r>
            <a:rPr lang="en-US" sz="3700" kern="1200" dirty="0"/>
            <a:t> </a:t>
          </a:r>
          <a:r>
            <a:rPr lang="en-US" sz="3700" kern="1200" dirty="0" err="1"/>
            <a:t>Peluang</a:t>
          </a:r>
          <a:endParaRPr lang="en-US" sz="3700" kern="1200" dirty="0"/>
        </a:p>
      </dsp:txBody>
      <dsp:txXfrm rot="10800000">
        <a:off x="1173480" y="2045742"/>
        <a:ext cx="9213958" cy="814625"/>
      </dsp:txXfrm>
    </dsp:sp>
    <dsp:sp modelId="{AE87ADF3-1585-8748-9E2F-140B8CABC07C}">
      <dsp:nvSpPr>
        <dsp:cNvPr id="0" name=""/>
        <dsp:cNvSpPr/>
      </dsp:nvSpPr>
      <dsp:spPr>
        <a:xfrm>
          <a:off x="846651" y="2045742"/>
          <a:ext cx="814625" cy="81462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1B1429-6318-DF47-80F3-8384B0AC0D9F}">
      <dsp:nvSpPr>
        <dsp:cNvPr id="0" name=""/>
        <dsp:cNvSpPr/>
      </dsp:nvSpPr>
      <dsp:spPr>
        <a:xfrm rot="10800000">
          <a:off x="971977" y="3068249"/>
          <a:ext cx="9413309" cy="81462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227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Kaidah</a:t>
          </a:r>
          <a:r>
            <a:rPr lang="en-US" sz="4000" kern="1200" dirty="0"/>
            <a:t> Bayes</a:t>
          </a:r>
        </a:p>
      </dsp:txBody>
      <dsp:txXfrm rot="10800000">
        <a:off x="1175633" y="3068249"/>
        <a:ext cx="9209653" cy="814625"/>
      </dsp:txXfrm>
    </dsp:sp>
    <dsp:sp modelId="{90740712-7C90-2440-8F1B-5EE8640A1D4F}">
      <dsp:nvSpPr>
        <dsp:cNvPr id="0" name=""/>
        <dsp:cNvSpPr/>
      </dsp:nvSpPr>
      <dsp:spPr>
        <a:xfrm>
          <a:off x="829365" y="3068979"/>
          <a:ext cx="814625" cy="81462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gif>
</file>

<file path=ppt/media/image41.gif>
</file>

<file path=ppt/media/image41.png>
</file>

<file path=ppt/media/image42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32240-92BF-CC44-99DC-FE41B557DD1C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C698C-85A1-7645-8D99-88ACA29C7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4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54B05-89B4-CA49-A97D-5773967BA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460A4-FBDB-4843-A801-7FFC30DA2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A97A6-CA83-FF41-9FAC-EC2882B2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3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DA94-8D9A-4E4A-AD66-402DD74E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C41D6-3F8C-DA45-96E9-AAD73F7E0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1CB4ECE-6AC8-DC4C-80E9-8A5497E2E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149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39D6-43C2-7940-80F9-253DBC1B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FE9BC-8A3D-6B42-99C9-B7266D56E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3FFD4BF-C3E7-3041-A5E6-6932EA57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2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1C11-60E3-C045-BCE0-AD657884C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CD280-FEC7-AC41-B88B-3D24EAD35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1F73521-65AB-374E-9B69-A914CD3E8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515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2CD8-E19A-2541-B4FD-AF17A1656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4F5D4-FD0F-454A-9D32-8D3AC1046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3185E-503D-184D-A457-6D2E008E4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529CF98-528F-F142-A8CE-F41C053D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3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E782-E64F-3847-B0C9-76552A994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F551E-3E4D-8A4B-A08B-9F8498FC1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95C0E-B956-3D42-B89A-059553CB6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F1CEF-BAD8-5C41-ACBB-417D72A04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0CC60-106D-DE45-9340-A080FCE48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2AAE4CE-26CC-2545-8200-7B1ACF68B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2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9327-42D2-9242-81F1-56D26598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5C298-763E-7F43-8112-3A5D6F49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73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BC6E1BC-7B77-924A-8E4B-2D84DBDD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20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ACC28-0CBF-4F45-89D0-BF884ED6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D7325-F5A1-5643-A326-4156B8426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012" y="1368988"/>
            <a:ext cx="6172200" cy="450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08614-0288-394B-8691-ED3561F07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0693BB2-E99E-C241-84D5-09AB94BC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429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FB47-BF9D-394F-B485-E6AE781A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E88D9-E9CA-064E-9C41-9DA437436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8949"/>
            <a:ext cx="6172200" cy="470210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9B332-76DB-B84F-9ACD-440C41636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129D4C-D814-1141-9FAA-4AC350306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878C8-2155-244B-8A61-4BFD0C98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3ED88-0471-1847-8B59-9219388D9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A76B69-3363-D74E-8F72-C2BEFD434A7D}"/>
              </a:ext>
            </a:extLst>
          </p:cNvPr>
          <p:cNvGrpSpPr/>
          <p:nvPr userDrawn="1"/>
        </p:nvGrpSpPr>
        <p:grpSpPr>
          <a:xfrm>
            <a:off x="0" y="0"/>
            <a:ext cx="12192000" cy="180000"/>
            <a:chOff x="0" y="0"/>
            <a:chExt cx="12192000" cy="18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7839B7-137E-8A4E-9DBB-93A67DB6D1ED}"/>
                </a:ext>
              </a:extLst>
            </p:cNvPr>
            <p:cNvSpPr/>
            <p:nvPr userDrawn="1"/>
          </p:nvSpPr>
          <p:spPr>
            <a:xfrm>
              <a:off x="0" y="0"/>
              <a:ext cx="8455068" cy="18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CF3AEE-341B-BB49-8751-E52CB39D92AF}"/>
                </a:ext>
              </a:extLst>
            </p:cNvPr>
            <p:cNvSpPr/>
            <p:nvPr userDrawn="1"/>
          </p:nvSpPr>
          <p:spPr>
            <a:xfrm>
              <a:off x="8455068" y="0"/>
              <a:ext cx="1260000" cy="18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B6A58AB-C36B-604D-8B97-CE1BEA3C01D4}"/>
                </a:ext>
              </a:extLst>
            </p:cNvPr>
            <p:cNvSpPr/>
            <p:nvPr userDrawn="1"/>
          </p:nvSpPr>
          <p:spPr>
            <a:xfrm>
              <a:off x="9715068" y="0"/>
              <a:ext cx="2476932" cy="18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15B165E-2D96-7D41-9261-3925CBFF1B1E}"/>
              </a:ext>
            </a:extLst>
          </p:cNvPr>
          <p:cNvGrpSpPr/>
          <p:nvPr userDrawn="1"/>
        </p:nvGrpSpPr>
        <p:grpSpPr>
          <a:xfrm>
            <a:off x="10454640" y="291181"/>
            <a:ext cx="1506792" cy="720000"/>
            <a:chOff x="10454640" y="291181"/>
            <a:chExt cx="1506792" cy="720000"/>
          </a:xfrm>
        </p:grpSpPr>
        <p:pic>
          <p:nvPicPr>
            <p:cNvPr id="12" name="Picture 11" descr="Logo, icon&#10;&#10;Description automatically generated">
              <a:extLst>
                <a:ext uri="{FF2B5EF4-FFF2-40B4-BE49-F238E27FC236}">
                  <a16:creationId xmlns:a16="http://schemas.microsoft.com/office/drawing/2014/main" id="{99A3263D-297E-2F43-B98D-4E9E2A3C11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/>
            <a:stretch>
              <a:fillRect/>
            </a:stretch>
          </p:blipFill>
          <p:spPr>
            <a:xfrm>
              <a:off x="11272520" y="291181"/>
              <a:ext cx="688912" cy="720000"/>
            </a:xfrm>
            <a:prstGeom prst="rect">
              <a:avLst/>
            </a:prstGeom>
          </p:spPr>
        </p:pic>
        <p:pic>
          <p:nvPicPr>
            <p:cNvPr id="13" name="Picture 12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55E9DA91-D852-0248-8634-854C9B3EBC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10454640" y="291181"/>
              <a:ext cx="714035" cy="7200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819177D-DF27-9F4C-A66D-0B003FAEF161}"/>
              </a:ext>
            </a:extLst>
          </p:cNvPr>
          <p:cNvGrpSpPr/>
          <p:nvPr userDrawn="1"/>
        </p:nvGrpSpPr>
        <p:grpSpPr>
          <a:xfrm>
            <a:off x="0" y="6318000"/>
            <a:ext cx="12191999" cy="540000"/>
            <a:chOff x="0" y="6318000"/>
            <a:chExt cx="12191999" cy="540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E9C83E-A616-6E42-990B-61E3910357B5}"/>
                </a:ext>
              </a:extLst>
            </p:cNvPr>
            <p:cNvSpPr/>
            <p:nvPr userDrawn="1"/>
          </p:nvSpPr>
          <p:spPr>
            <a:xfrm flipH="1">
              <a:off x="2880000" y="6318000"/>
              <a:ext cx="8473800" cy="54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BAD3BBA-AEA9-9148-AEEF-D0900E4D913C}"/>
                </a:ext>
              </a:extLst>
            </p:cNvPr>
            <p:cNvSpPr/>
            <p:nvPr userDrawn="1"/>
          </p:nvSpPr>
          <p:spPr>
            <a:xfrm flipH="1">
              <a:off x="0" y="6318000"/>
              <a:ext cx="2880000" cy="54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075315-7447-4D49-8AF9-D4C106A08E63}"/>
                </a:ext>
              </a:extLst>
            </p:cNvPr>
            <p:cNvSpPr/>
            <p:nvPr userDrawn="1"/>
          </p:nvSpPr>
          <p:spPr>
            <a:xfrm flipH="1">
              <a:off x="11353800" y="6318000"/>
              <a:ext cx="838199" cy="54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144BCBA-6CCA-E048-9AA3-D193ADD12CD3}"/>
              </a:ext>
            </a:extLst>
          </p:cNvPr>
          <p:cNvSpPr txBox="1"/>
          <p:nvPr userDrawn="1"/>
        </p:nvSpPr>
        <p:spPr>
          <a:xfrm>
            <a:off x="0" y="6372556"/>
            <a:ext cx="2879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bg1"/>
                </a:solidFill>
                <a:latin typeface="+mn-lt"/>
              </a:rPr>
              <a:t>jti.polinema.ac.id</a:t>
            </a:r>
            <a:endParaRPr lang="en-US" sz="22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2DFE4FF1-8123-9744-B6D6-533C0BA57EFF}"/>
              </a:ext>
            </a:extLst>
          </p:cNvPr>
          <p:cNvSpPr txBox="1">
            <a:spLocks/>
          </p:cNvSpPr>
          <p:nvPr userDrawn="1"/>
        </p:nvSpPr>
        <p:spPr>
          <a:xfrm>
            <a:off x="3108361" y="6398880"/>
            <a:ext cx="7992029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rgbClr val="0E1F43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Statistika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03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54.png"/><Relationship Id="rId7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png"/><Relationship Id="rId11" Type="http://schemas.openxmlformats.org/officeDocument/2006/relationships/image" Target="../media/image62.png"/><Relationship Id="rId5" Type="http://schemas.openxmlformats.org/officeDocument/2006/relationships/image" Target="../media/image56.png"/><Relationship Id="rId10" Type="http://schemas.openxmlformats.org/officeDocument/2006/relationships/image" Target="../media/image61.png"/><Relationship Id="rId4" Type="http://schemas.openxmlformats.org/officeDocument/2006/relationships/image" Target="../media/image55.png"/><Relationship Id="rId9" Type="http://schemas.openxmlformats.org/officeDocument/2006/relationships/image" Target="../media/image6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A2A7D4-0CD1-A746-B0F8-6B062C4128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Probabilitas</a:t>
            </a:r>
            <a:br>
              <a:rPr lang="en-US" dirty="0"/>
            </a:br>
            <a:r>
              <a:rPr lang="en-US" sz="2800" dirty="0">
                <a:solidFill>
                  <a:srgbClr val="F15429"/>
                </a:solidFill>
              </a:rPr>
              <a:t>- Part B -</a:t>
            </a:r>
            <a:endParaRPr lang="en-US" dirty="0">
              <a:solidFill>
                <a:srgbClr val="F15429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B08C5C2-C557-AD42-8F5E-87854E677F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Muhammad </a:t>
            </a:r>
            <a:r>
              <a:rPr lang="en-US" dirty="0" err="1"/>
              <a:t>Afif</a:t>
            </a:r>
            <a:r>
              <a:rPr lang="en-US" dirty="0"/>
              <a:t> </a:t>
            </a:r>
            <a:r>
              <a:rPr lang="en-US" dirty="0" err="1"/>
              <a:t>Hendrawan</a:t>
            </a:r>
            <a:r>
              <a:rPr lang="en-US" dirty="0"/>
              <a:t>, </a:t>
            </a:r>
            <a:r>
              <a:rPr lang="en-US" dirty="0" err="1"/>
              <a:t>S.Kom</a:t>
            </a:r>
            <a:r>
              <a:rPr lang="en-US" dirty="0"/>
              <a:t>., M.T.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D8B97-0EB2-1B48-BBE3-3AF83BF50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96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0101-4673-9B40-8592-7202F37DE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565900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Berketergantungan</a:t>
            </a:r>
            <a:r>
              <a:rPr lang="en-US" dirty="0"/>
              <a:t> (1)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FFEB3-33AB-5749-B386-C63E3484B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079F9-AE78-5F4A-AE97-D3F7EBDEDBC7}"/>
              </a:ext>
            </a:extLst>
          </p:cNvPr>
          <p:cNvSpPr txBox="1"/>
          <p:nvPr/>
        </p:nvSpPr>
        <p:spPr>
          <a:xfrm>
            <a:off x="896390" y="899141"/>
            <a:ext cx="3944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F15429"/>
                </a:solidFill>
              </a:rPr>
              <a:t>Dependent Events Probability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3B86770-9B5D-C941-9F6A-0F03819D6512}"/>
              </a:ext>
            </a:extLst>
          </p:cNvPr>
          <p:cNvSpPr/>
          <p:nvPr/>
        </p:nvSpPr>
        <p:spPr>
          <a:xfrm>
            <a:off x="849976" y="1808098"/>
            <a:ext cx="10492047" cy="918229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Sebuah</a:t>
            </a:r>
            <a:r>
              <a:rPr lang="en-ID" sz="2600" dirty="0"/>
              <a:t> </a:t>
            </a:r>
            <a:r>
              <a:rPr lang="en-ID" sz="2600" dirty="0" err="1"/>
              <a:t>kejadian</a:t>
            </a:r>
            <a:r>
              <a:rPr lang="en-ID" sz="2600" dirty="0"/>
              <a:t> </a:t>
            </a:r>
            <a:r>
              <a:rPr lang="en-ID" sz="2600" dirty="0" err="1"/>
              <a:t>saling</a:t>
            </a:r>
            <a:r>
              <a:rPr lang="en-ID" sz="2600" dirty="0"/>
              <a:t> </a:t>
            </a:r>
            <a:r>
              <a:rPr lang="en-ID" sz="2600" dirty="0">
                <a:solidFill>
                  <a:srgbClr val="FEBF12"/>
                </a:solidFill>
              </a:rPr>
              <a:t>MEMPENGARUHI</a:t>
            </a:r>
            <a:r>
              <a:rPr lang="en-ID" sz="2600" dirty="0"/>
              <a:t> </a:t>
            </a:r>
            <a:r>
              <a:rPr lang="en-ID" sz="2600" dirty="0" err="1"/>
              <a:t>satu</a:t>
            </a:r>
            <a:r>
              <a:rPr lang="en-ID" sz="2600" dirty="0"/>
              <a:t> </a:t>
            </a:r>
            <a:r>
              <a:rPr lang="en-ID" sz="2600" dirty="0" err="1"/>
              <a:t>sama</a:t>
            </a:r>
            <a:r>
              <a:rPr lang="en-ID" sz="2600" dirty="0"/>
              <a:t> lain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DBF817D-D908-F245-A2BE-C1CD3762B046}"/>
              </a:ext>
            </a:extLst>
          </p:cNvPr>
          <p:cNvSpPr/>
          <p:nvPr/>
        </p:nvSpPr>
        <p:spPr>
          <a:xfrm>
            <a:off x="1131347" y="1498292"/>
            <a:ext cx="2517940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Definisi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F79A40-4A33-F84E-AA0F-35B4EC9F4A9C}"/>
              </a:ext>
            </a:extLst>
          </p:cNvPr>
          <p:cNvSpPr/>
          <p:nvPr/>
        </p:nvSpPr>
        <p:spPr>
          <a:xfrm>
            <a:off x="838200" y="2984102"/>
            <a:ext cx="10492047" cy="1288640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Berapa</a:t>
            </a:r>
            <a:r>
              <a:rPr lang="en-ID" sz="2600" dirty="0"/>
              <a:t> </a:t>
            </a:r>
            <a:r>
              <a:rPr lang="en-ID" sz="2600" dirty="0" err="1"/>
              <a:t>peluang</a:t>
            </a:r>
            <a:r>
              <a:rPr lang="en-ID" sz="2600" dirty="0"/>
              <a:t> </a:t>
            </a:r>
            <a:r>
              <a:rPr lang="en-ID" sz="2600" dirty="0" err="1"/>
              <a:t>terambilnya</a:t>
            </a:r>
            <a:r>
              <a:rPr lang="en-ID" sz="2600" dirty="0"/>
              <a:t> </a:t>
            </a:r>
            <a:r>
              <a:rPr lang="en-ID" sz="2600" dirty="0" err="1"/>
              <a:t>kartu</a:t>
            </a:r>
            <a:r>
              <a:rPr lang="en-ID" sz="2600" dirty="0"/>
              <a:t> J♢ pada 2 kali </a:t>
            </a:r>
            <a:r>
              <a:rPr lang="en-ID" sz="2600" dirty="0" err="1"/>
              <a:t>percobaan</a:t>
            </a:r>
            <a:r>
              <a:rPr lang="en-ID" sz="2600" dirty="0"/>
              <a:t> </a:t>
            </a:r>
            <a:r>
              <a:rPr lang="en-ID" sz="2600" dirty="0" err="1"/>
              <a:t>tanpa</a:t>
            </a:r>
            <a:r>
              <a:rPr lang="en-ID" sz="2600" dirty="0"/>
              <a:t> </a:t>
            </a:r>
            <a:r>
              <a:rPr lang="en-ID" sz="2600" dirty="0" err="1"/>
              <a:t>mengembalikan</a:t>
            </a:r>
            <a:r>
              <a:rPr lang="en-ID" sz="2600" dirty="0"/>
              <a:t> </a:t>
            </a:r>
            <a:r>
              <a:rPr lang="en-ID" sz="2600" dirty="0" err="1"/>
              <a:t>kartu</a:t>
            </a:r>
            <a:r>
              <a:rPr lang="en-ID" sz="2600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9FAAB80-485A-8644-8CCB-770A7D69C377}"/>
              </a:ext>
            </a:extLst>
          </p:cNvPr>
          <p:cNvSpPr/>
          <p:nvPr/>
        </p:nvSpPr>
        <p:spPr>
          <a:xfrm>
            <a:off x="1131347" y="2832772"/>
            <a:ext cx="1412348" cy="468563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51F5BB6-ABBA-9844-9BC7-4144C22DC8C4}"/>
                  </a:ext>
                </a:extLst>
              </p:cNvPr>
              <p:cNvSpPr txBox="1"/>
              <p:nvPr/>
            </p:nvSpPr>
            <p:spPr>
              <a:xfrm>
                <a:off x="838200" y="4328510"/>
                <a:ext cx="1936556" cy="901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52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51F5BB6-ABBA-9844-9BC7-4144C22DC8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328510"/>
                <a:ext cx="1936556" cy="901785"/>
              </a:xfrm>
              <a:prstGeom prst="rect">
                <a:avLst/>
              </a:prstGeom>
              <a:blipFill>
                <a:blip r:embed="rId2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27CC2DD-33D2-724E-AAC7-27B02D2738D0}"/>
                  </a:ext>
                </a:extLst>
              </p:cNvPr>
              <p:cNvSpPr txBox="1"/>
              <p:nvPr/>
            </p:nvSpPr>
            <p:spPr>
              <a:xfrm>
                <a:off x="838200" y="5286063"/>
                <a:ext cx="1944827" cy="901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52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27CC2DD-33D2-724E-AAC7-27B02D2738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286063"/>
                <a:ext cx="1944827" cy="901785"/>
              </a:xfrm>
              <a:prstGeom prst="rect">
                <a:avLst/>
              </a:prstGeom>
              <a:blipFill>
                <a:blip r:embed="rId3"/>
                <a:stretch>
                  <a:fillRect b="-6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7A299A-89B8-4C44-B601-74C9F5B6804C}"/>
              </a:ext>
            </a:extLst>
          </p:cNvPr>
          <p:cNvSpPr txBox="1"/>
          <p:nvPr/>
        </p:nvSpPr>
        <p:spPr>
          <a:xfrm>
            <a:off x="2868660" y="4779402"/>
            <a:ext cx="12522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F15429"/>
                </a:solidFill>
              </a:rPr>
              <a:t>???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FE7247A-D3FE-CE44-8C86-C584133D4FFB}"/>
              </a:ext>
            </a:extLst>
          </p:cNvPr>
          <p:cNvSpPr/>
          <p:nvPr/>
        </p:nvSpPr>
        <p:spPr>
          <a:xfrm>
            <a:off x="2868660" y="5687586"/>
            <a:ext cx="1562024" cy="21495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D62C38C-15A6-9649-8771-38EA4B114FDE}"/>
                  </a:ext>
                </a:extLst>
              </p:cNvPr>
              <p:cNvSpPr txBox="1"/>
              <p:nvPr/>
            </p:nvSpPr>
            <p:spPr>
              <a:xfrm>
                <a:off x="4430684" y="5286063"/>
                <a:ext cx="1944828" cy="901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51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D62C38C-15A6-9649-8771-38EA4B114F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0684" y="5286063"/>
                <a:ext cx="1944828" cy="901785"/>
              </a:xfrm>
              <a:prstGeom prst="rect">
                <a:avLst/>
              </a:prstGeom>
              <a:blipFill>
                <a:blip r:embed="rId4"/>
                <a:stretch>
                  <a:fillRect b="-6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8ED940D-403E-0546-96B4-F70B09139A1C}"/>
              </a:ext>
            </a:extLst>
          </p:cNvPr>
          <p:cNvCxnSpPr/>
          <p:nvPr/>
        </p:nvCxnSpPr>
        <p:spPr>
          <a:xfrm>
            <a:off x="6375512" y="4310277"/>
            <a:ext cx="0" cy="1951571"/>
          </a:xfrm>
          <a:prstGeom prst="line">
            <a:avLst/>
          </a:prstGeom>
          <a:ln w="28575" cmpd="dbl">
            <a:solidFill>
              <a:srgbClr val="0E1F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2958C5D-7332-F34F-8BFF-CFABF24122F9}"/>
              </a:ext>
            </a:extLst>
          </p:cNvPr>
          <p:cNvSpPr/>
          <p:nvPr/>
        </p:nvSpPr>
        <p:spPr>
          <a:xfrm>
            <a:off x="6537065" y="4310839"/>
            <a:ext cx="1656676" cy="468563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Sehingga</a:t>
            </a:r>
            <a:r>
              <a:rPr lang="en-US" sz="2600" dirty="0"/>
              <a:t>,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33E0BB-2684-4348-B6EE-8C732C866FBA}"/>
                  </a:ext>
                </a:extLst>
              </p:cNvPr>
              <p:cNvSpPr txBox="1"/>
              <p:nvPr/>
            </p:nvSpPr>
            <p:spPr>
              <a:xfrm>
                <a:off x="6383783" y="5066660"/>
                <a:ext cx="5763886" cy="7284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52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51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221</m:t>
                          </m:r>
                        </m:den>
                      </m:f>
                    </m:oMath>
                  </m:oMathPara>
                </a14:m>
                <a:endParaRPr lang="en-US" sz="22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33E0BB-2684-4348-B6EE-8C732C866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3783" y="5066660"/>
                <a:ext cx="5763886" cy="728405"/>
              </a:xfrm>
              <a:prstGeom prst="rect">
                <a:avLst/>
              </a:prstGeom>
              <a:blipFill>
                <a:blip r:embed="rId5"/>
                <a:stretch>
                  <a:fillRect b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Multiply 19">
            <a:extLst>
              <a:ext uri="{FF2B5EF4-FFF2-40B4-BE49-F238E27FC236}">
                <a16:creationId xmlns:a16="http://schemas.microsoft.com/office/drawing/2014/main" id="{1B6E2EBF-4807-014D-ABB2-7EDE730C883E}"/>
              </a:ext>
            </a:extLst>
          </p:cNvPr>
          <p:cNvSpPr/>
          <p:nvPr/>
        </p:nvSpPr>
        <p:spPr>
          <a:xfrm>
            <a:off x="462301" y="5354411"/>
            <a:ext cx="2867891" cy="842764"/>
          </a:xfrm>
          <a:prstGeom prst="mathMultiply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2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 animBg="1"/>
      <p:bldP spid="14" grpId="0"/>
      <p:bldP spid="18" grpId="0" animBg="1"/>
      <p:bldP spid="19" grpId="0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0101-4673-9B40-8592-7202F37DE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565900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Berketergantungan</a:t>
            </a:r>
            <a:r>
              <a:rPr lang="en-US" dirty="0"/>
              <a:t>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FFEB3-33AB-5749-B386-C63E3484B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079F9-AE78-5F4A-AE97-D3F7EBDEDBC7}"/>
              </a:ext>
            </a:extLst>
          </p:cNvPr>
          <p:cNvSpPr txBox="1"/>
          <p:nvPr/>
        </p:nvSpPr>
        <p:spPr>
          <a:xfrm>
            <a:off x="896390" y="899141"/>
            <a:ext cx="3944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F15429"/>
                </a:solidFill>
              </a:rPr>
              <a:t>Dependent Events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33E0BB-2684-4348-B6EE-8C732C866FBA}"/>
                  </a:ext>
                </a:extLst>
              </p:cNvPr>
              <p:cNvSpPr txBox="1"/>
              <p:nvPr/>
            </p:nvSpPr>
            <p:spPr>
              <a:xfrm>
                <a:off x="2823886" y="1700005"/>
                <a:ext cx="654422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𝐽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33E0BB-2684-4348-B6EE-8C732C866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3886" y="1700005"/>
                <a:ext cx="6544227" cy="707886"/>
              </a:xfrm>
              <a:prstGeom prst="rect">
                <a:avLst/>
              </a:prstGeom>
              <a:blipFill>
                <a:blip r:embed="rId2"/>
                <a:stretch>
                  <a:fillRect r="-969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E704-D18F-6D44-A16B-0DB1F26B2F61}"/>
                  </a:ext>
                </a:extLst>
              </p:cNvPr>
              <p:cNvSpPr txBox="1"/>
              <p:nvPr/>
            </p:nvSpPr>
            <p:spPr>
              <a:xfrm>
                <a:off x="3024130" y="3769944"/>
                <a:ext cx="614373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E704-D18F-6D44-A16B-0DB1F26B2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4130" y="3769944"/>
                <a:ext cx="6143733" cy="707886"/>
              </a:xfrm>
              <a:prstGeom prst="rect">
                <a:avLst/>
              </a:prstGeom>
              <a:blipFill>
                <a:blip r:embed="rId3"/>
                <a:stretch>
                  <a:fillRect r="-1033" b="-24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own Arrow 2">
            <a:extLst>
              <a:ext uri="{FF2B5EF4-FFF2-40B4-BE49-F238E27FC236}">
                <a16:creationId xmlns:a16="http://schemas.microsoft.com/office/drawing/2014/main" id="{A47C2626-0203-B44E-AA2F-74F0FCEC5A61}"/>
              </a:ext>
            </a:extLst>
          </p:cNvPr>
          <p:cNvSpPr/>
          <p:nvPr/>
        </p:nvSpPr>
        <p:spPr>
          <a:xfrm>
            <a:off x="5618016" y="2567259"/>
            <a:ext cx="955963" cy="8839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61D5EEF-9084-7948-9CE9-EADF1585BB8B}"/>
              </a:ext>
            </a:extLst>
          </p:cNvPr>
          <p:cNvSpPr/>
          <p:nvPr/>
        </p:nvSpPr>
        <p:spPr>
          <a:xfrm>
            <a:off x="7298573" y="3610576"/>
            <a:ext cx="1803861" cy="1095854"/>
          </a:xfrm>
          <a:prstGeom prst="ellipse">
            <a:avLst/>
          </a:prstGeom>
          <a:noFill/>
          <a:ln w="28575">
            <a:solidFill>
              <a:srgbClr val="F15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6DCAA-F146-754C-83DD-AF81C1975776}"/>
              </a:ext>
            </a:extLst>
          </p:cNvPr>
          <p:cNvSpPr txBox="1"/>
          <p:nvPr/>
        </p:nvSpPr>
        <p:spPr>
          <a:xfrm>
            <a:off x="3202801" y="5113325"/>
            <a:ext cx="57863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err="1"/>
              <a:t>Peluang</a:t>
            </a:r>
            <a:r>
              <a:rPr lang="en-US" sz="2800" dirty="0"/>
              <a:t> </a:t>
            </a:r>
            <a:r>
              <a:rPr lang="en-US" sz="2800" dirty="0" err="1"/>
              <a:t>kejadian</a:t>
            </a:r>
            <a:r>
              <a:rPr lang="en-US" sz="2800" dirty="0"/>
              <a:t> B </a:t>
            </a:r>
            <a:r>
              <a:rPr lang="en-US" sz="2800" dirty="0" err="1"/>
              <a:t>setelah</a:t>
            </a:r>
            <a:r>
              <a:rPr lang="en-US" sz="2800" dirty="0"/>
              <a:t> </a:t>
            </a:r>
            <a:r>
              <a:rPr lang="en-US" sz="2800" dirty="0" err="1"/>
              <a:t>kejadian</a:t>
            </a:r>
            <a:r>
              <a:rPr lang="en-US" sz="2800" dirty="0"/>
              <a:t> A/</a:t>
            </a:r>
          </a:p>
          <a:p>
            <a:pPr algn="ctr"/>
            <a:r>
              <a:rPr lang="en-US" sz="2800" i="1" dirty="0"/>
              <a:t>Probability of B </a:t>
            </a:r>
            <a:r>
              <a:rPr lang="en-US" sz="2800" i="1" dirty="0">
                <a:solidFill>
                  <a:srgbClr val="F15429"/>
                </a:solidFill>
              </a:rPr>
              <a:t>given</a:t>
            </a:r>
            <a:r>
              <a:rPr lang="en-US" sz="2800" i="1" dirty="0"/>
              <a:t> A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6FC02867-8B62-3646-9C8D-4C0ECB4D074F}"/>
              </a:ext>
            </a:extLst>
          </p:cNvPr>
          <p:cNvCxnSpPr>
            <a:cxnSpLocks/>
            <a:stCxn id="15" idx="6"/>
            <a:endCxn id="16" idx="3"/>
          </p:cNvCxnSpPr>
          <p:nvPr/>
        </p:nvCxnSpPr>
        <p:spPr>
          <a:xfrm flipH="1">
            <a:off x="8989193" y="4158503"/>
            <a:ext cx="113241" cy="1431876"/>
          </a:xfrm>
          <a:prstGeom prst="curvedConnector3">
            <a:avLst>
              <a:gd name="adj1" fmla="val -774448"/>
            </a:avLst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95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" grpId="0" animBg="1"/>
      <p:bldP spid="15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0101-4673-9B40-8592-7202F37DE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565900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Berketergantungan</a:t>
            </a:r>
            <a:r>
              <a:rPr lang="en-US" dirty="0"/>
              <a:t> (3)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FFEB3-33AB-5749-B386-C63E3484B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079F9-AE78-5F4A-AE97-D3F7EBDEDBC7}"/>
              </a:ext>
            </a:extLst>
          </p:cNvPr>
          <p:cNvSpPr txBox="1"/>
          <p:nvPr/>
        </p:nvSpPr>
        <p:spPr>
          <a:xfrm>
            <a:off x="896390" y="899141"/>
            <a:ext cx="3944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F15429"/>
                </a:solidFill>
              </a:rPr>
              <a:t>Dependent Events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E704-D18F-6D44-A16B-0DB1F26B2F61}"/>
                  </a:ext>
                </a:extLst>
              </p:cNvPr>
              <p:cNvSpPr txBox="1"/>
              <p:nvPr/>
            </p:nvSpPr>
            <p:spPr>
              <a:xfrm>
                <a:off x="3024130" y="2340023"/>
                <a:ext cx="614373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E9BE704-D18F-6D44-A16B-0DB1F26B2F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4130" y="2340023"/>
                <a:ext cx="6143733" cy="707886"/>
              </a:xfrm>
              <a:prstGeom prst="rect">
                <a:avLst/>
              </a:prstGeom>
              <a:blipFill>
                <a:blip r:embed="rId2"/>
                <a:stretch>
                  <a:fillRect r="-1033" b="-22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BD3D757-9721-B14E-AC15-8B85D48C9BC9}"/>
                  </a:ext>
                </a:extLst>
              </p:cNvPr>
              <p:cNvSpPr txBox="1"/>
              <p:nvPr/>
            </p:nvSpPr>
            <p:spPr>
              <a:xfrm>
                <a:off x="3024131" y="3627716"/>
                <a:ext cx="614373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en-US" sz="40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BD3D757-9721-B14E-AC15-8B85D48C9B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4131" y="3627716"/>
                <a:ext cx="6143733" cy="707886"/>
              </a:xfrm>
              <a:prstGeom prst="rect">
                <a:avLst/>
              </a:prstGeom>
              <a:blipFill>
                <a:blip r:embed="rId3"/>
                <a:stretch>
                  <a:fillRect b="-24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2F7D6DA-42DE-C24F-9BED-FA826485B6FB}"/>
              </a:ext>
            </a:extLst>
          </p:cNvPr>
          <p:cNvSpPr/>
          <p:nvPr/>
        </p:nvSpPr>
        <p:spPr>
          <a:xfrm>
            <a:off x="4190991" y="1660539"/>
            <a:ext cx="3810010" cy="468563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FUN WITH ALGEBRA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9CCC84F-5C59-2541-BF51-5C2A189CE99A}"/>
                  </a:ext>
                </a:extLst>
              </p:cNvPr>
              <p:cNvSpPr txBox="1"/>
              <p:nvPr/>
            </p:nvSpPr>
            <p:spPr>
              <a:xfrm>
                <a:off x="3805403" y="4689544"/>
                <a:ext cx="4581190" cy="13961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4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∩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9CCC84F-5C59-2541-BF51-5C2A189CE9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5403" y="4689544"/>
                <a:ext cx="4581190" cy="1396151"/>
              </a:xfrm>
              <a:prstGeom prst="rect">
                <a:avLst/>
              </a:prstGeom>
              <a:blipFill>
                <a:blip r:embed="rId4"/>
                <a:stretch>
                  <a:fillRect b="-12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5668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A3B24-F09A-AE45-8A61-99FF24C98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748780"/>
          </a:xfrm>
        </p:spPr>
        <p:txBody>
          <a:bodyPr/>
          <a:lstStyle/>
          <a:p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i="1" dirty="0"/>
              <a:t>Independent vs. Dependent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9138A-4912-E849-92C0-8E8771D4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647AF7-9E87-4643-8BB5-33C3CE3EC04D}"/>
              </a:ext>
            </a:extLst>
          </p:cNvPr>
          <p:cNvSpPr/>
          <p:nvPr/>
        </p:nvSpPr>
        <p:spPr>
          <a:xfrm>
            <a:off x="1669473" y="1427781"/>
            <a:ext cx="2486891" cy="468563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>
                <a:solidFill>
                  <a:schemeClr val="bg1"/>
                </a:solidFill>
              </a:rPr>
              <a:t>Independent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13E269-6B0B-4F4C-8110-61DA94FD21C3}"/>
              </a:ext>
            </a:extLst>
          </p:cNvPr>
          <p:cNvSpPr/>
          <p:nvPr/>
        </p:nvSpPr>
        <p:spPr>
          <a:xfrm>
            <a:off x="7840287" y="1427782"/>
            <a:ext cx="2486891" cy="468563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>
                <a:solidFill>
                  <a:schemeClr val="bg1"/>
                </a:solidFill>
              </a:rPr>
              <a:t>Dependent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FD8D54-673D-CF49-A141-060790090B99}"/>
              </a:ext>
            </a:extLst>
          </p:cNvPr>
          <p:cNvCxnSpPr/>
          <p:nvPr/>
        </p:nvCxnSpPr>
        <p:spPr>
          <a:xfrm>
            <a:off x="6096000" y="1427781"/>
            <a:ext cx="0" cy="46820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93C0E7-99AE-AD4B-B72A-AF5456E5F959}"/>
                  </a:ext>
                </a:extLst>
              </p:cNvPr>
              <p:cNvSpPr txBox="1"/>
              <p:nvPr/>
            </p:nvSpPr>
            <p:spPr>
              <a:xfrm>
                <a:off x="1021080" y="2721114"/>
                <a:ext cx="365394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93C0E7-99AE-AD4B-B72A-AF5456E5F9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080" y="2721114"/>
                <a:ext cx="3653949" cy="707886"/>
              </a:xfrm>
              <a:prstGeom prst="rect">
                <a:avLst/>
              </a:prstGeom>
              <a:blipFill>
                <a:blip r:embed="rId2"/>
                <a:stretch>
                  <a:fillRect l="-346" r="-1730" b="-22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EBEF62-9689-604B-B9FB-4D2B60861BA5}"/>
                  </a:ext>
                </a:extLst>
              </p:cNvPr>
              <p:cNvSpPr txBox="1"/>
              <p:nvPr/>
            </p:nvSpPr>
            <p:spPr>
              <a:xfrm>
                <a:off x="1001075" y="4363009"/>
                <a:ext cx="367395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EBEF62-9689-604B-B9FB-4D2B60861B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075" y="4363009"/>
                <a:ext cx="3673954" cy="707886"/>
              </a:xfrm>
              <a:prstGeom prst="rect">
                <a:avLst/>
              </a:prstGeom>
              <a:blipFill>
                <a:blip r:embed="rId3"/>
                <a:stretch>
                  <a:fillRect r="-1718" b="-22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A224DE0-D727-F347-BD33-FB78FDA3572F}"/>
                  </a:ext>
                </a:extLst>
              </p:cNvPr>
              <p:cNvSpPr txBox="1"/>
              <p:nvPr/>
            </p:nvSpPr>
            <p:spPr>
              <a:xfrm>
                <a:off x="6793137" y="2243354"/>
                <a:ext cx="4581191" cy="13961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4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∩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A224DE0-D727-F347-BD33-FB78FDA357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3137" y="2243354"/>
                <a:ext cx="4581191" cy="1396151"/>
              </a:xfrm>
              <a:prstGeom prst="rect">
                <a:avLst/>
              </a:prstGeom>
              <a:blipFill>
                <a:blip r:embed="rId4"/>
                <a:stretch>
                  <a:fillRect b="-12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B4AC950-5A60-FF42-A48B-6A05C7748E19}"/>
                  </a:ext>
                </a:extLst>
              </p:cNvPr>
              <p:cNvSpPr txBox="1"/>
              <p:nvPr/>
            </p:nvSpPr>
            <p:spPr>
              <a:xfrm>
                <a:off x="6793137" y="4154699"/>
                <a:ext cx="4702056" cy="13961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4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∩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B4AC950-5A60-FF42-A48B-6A05C7748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3137" y="4154699"/>
                <a:ext cx="4702056" cy="1396151"/>
              </a:xfrm>
              <a:prstGeom prst="rect">
                <a:avLst/>
              </a:prstGeom>
              <a:blipFill>
                <a:blip r:embed="rId5"/>
                <a:stretch>
                  <a:fillRect b="-12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90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F5E6C0-950D-9845-B24D-DF9672EF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Aksioma</a:t>
            </a:r>
            <a:r>
              <a:rPr lang="en-US" sz="5400" dirty="0"/>
              <a:t> dan </a:t>
            </a:r>
            <a:r>
              <a:rPr lang="en-US" sz="5400" dirty="0" err="1"/>
              <a:t>Aturan</a:t>
            </a:r>
            <a:r>
              <a:rPr lang="en-US" sz="5400" dirty="0"/>
              <a:t> </a:t>
            </a:r>
            <a:r>
              <a:rPr lang="en-US" sz="5400" dirty="0" err="1"/>
              <a:t>dalam</a:t>
            </a:r>
            <a:r>
              <a:rPr lang="en-US" sz="5400" dirty="0"/>
              <a:t> </a:t>
            </a:r>
            <a:r>
              <a:rPr lang="en-US" sz="5400" dirty="0" err="1"/>
              <a:t>Peluang</a:t>
            </a:r>
            <a:endParaRPr lang="en-US" sz="5400" dirty="0"/>
          </a:p>
        </p:txBody>
      </p:sp>
      <p:pic>
        <p:nvPicPr>
          <p:cNvPr id="8" name="Picture 7" descr="Deck of cards in front of green background">
            <a:extLst>
              <a:ext uri="{FF2B5EF4-FFF2-40B4-BE49-F238E27FC236}">
                <a16:creationId xmlns:a16="http://schemas.microsoft.com/office/drawing/2014/main" id="{EEA0C7E5-1883-3748-9FD3-6DAF60E52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67" b="32000"/>
          <a:stretch/>
        </p:blipFill>
        <p:spPr>
          <a:xfrm>
            <a:off x="844550" y="1709738"/>
            <a:ext cx="7697724" cy="193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97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063C4-2ED3-0340-A342-F8E108C38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07464"/>
          </a:xfrm>
        </p:spPr>
        <p:txBody>
          <a:bodyPr/>
          <a:lstStyle/>
          <a:p>
            <a:r>
              <a:rPr lang="en-US" dirty="0" err="1"/>
              <a:t>Aksioma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Peluang</a:t>
            </a:r>
            <a:r>
              <a:rPr lang="en-US" dirty="0"/>
              <a:t> (1)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4D482-FF2E-0A41-9604-2670CAF13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11EDCFE-0B39-EA47-AC5B-95EDEF5C1A99}"/>
                  </a:ext>
                </a:extLst>
              </p:cNvPr>
              <p:cNvSpPr/>
              <p:nvPr/>
            </p:nvSpPr>
            <p:spPr>
              <a:xfrm>
                <a:off x="1383722" y="1417399"/>
                <a:ext cx="9424555" cy="918229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06400"/>
                <a:r>
                  <a:rPr lang="en-ID" sz="2600" dirty="0"/>
                  <a:t>Jika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ID" sz="2600" dirty="0"/>
                  <a:t> </a:t>
                </a:r>
                <a:r>
                  <a:rPr lang="en-ID" sz="2600" dirty="0" err="1"/>
                  <a:t>adalah</a:t>
                </a:r>
                <a:r>
                  <a:rPr lang="en-ID" sz="2600" dirty="0"/>
                  <a:t> </a:t>
                </a:r>
                <a:r>
                  <a:rPr lang="en-ID" sz="2600" dirty="0" err="1"/>
                  <a:t>ruang</a:t>
                </a:r>
                <a:r>
                  <a:rPr lang="en-ID" sz="2600" dirty="0"/>
                  <a:t> </a:t>
                </a:r>
                <a:r>
                  <a:rPr lang="en-ID" sz="2600" dirty="0" err="1"/>
                  <a:t>sampel</a:t>
                </a:r>
                <a:r>
                  <a:rPr lang="en-ID" sz="2600" dirty="0"/>
                  <a:t>, </a:t>
                </a:r>
                <a:r>
                  <a:rPr lang="en-ID" sz="2600" dirty="0" err="1"/>
                  <a:t>maka</a:t>
                </a:r>
                <a:r>
                  <a:rPr lang="en-ID" sz="2600" dirty="0"/>
                  <a:t>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ID" sz="2600" dirty="0"/>
              </a:p>
            </p:txBody>
          </p:sp>
        </mc:Choice>
        <mc:Fallback xmlns="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11EDCFE-0B39-EA47-AC5B-95EDEF5C1A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3722" y="1417399"/>
                <a:ext cx="9424555" cy="918229"/>
              </a:xfrm>
              <a:prstGeom prst="roundRect">
                <a:avLst>
                  <a:gd name="adj" fmla="val 5148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CA9FEBD7-3183-8141-B2AA-0FAD6676F92B}"/>
              </a:ext>
            </a:extLst>
          </p:cNvPr>
          <p:cNvSpPr/>
          <p:nvPr/>
        </p:nvSpPr>
        <p:spPr>
          <a:xfrm>
            <a:off x="1023722" y="1057399"/>
            <a:ext cx="720000" cy="720000"/>
          </a:xfrm>
          <a:prstGeom prst="ellipse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AC12AC7A-B6A3-E942-AC92-417095FDD56B}"/>
                  </a:ext>
                </a:extLst>
              </p:cNvPr>
              <p:cNvSpPr/>
              <p:nvPr/>
            </p:nvSpPr>
            <p:spPr>
              <a:xfrm>
                <a:off x="1383722" y="2783457"/>
                <a:ext cx="9424555" cy="918229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06400"/>
                <a:r>
                  <a:rPr lang="en-ID" sz="2600" dirty="0"/>
                  <a:t>Peluang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ID" sz="2600" dirty="0"/>
                  <a:t> </a:t>
                </a:r>
                <a:r>
                  <a:rPr lang="en-ID" sz="2600" dirty="0" err="1"/>
                  <a:t>untuk</a:t>
                </a:r>
                <a:r>
                  <a:rPr lang="en-ID" sz="2600" dirty="0"/>
                  <a:t> </a:t>
                </a:r>
                <a:r>
                  <a:rPr lang="en-ID" sz="2600" dirty="0" err="1"/>
                  <a:t>semua</a:t>
                </a:r>
                <a:r>
                  <a:rPr lang="en-ID" sz="2600" dirty="0"/>
                  <a:t> </a:t>
                </a:r>
                <a:r>
                  <a:rPr lang="en-ID" sz="2600" dirty="0" err="1"/>
                  <a:t>kejadian</a:t>
                </a:r>
                <a:r>
                  <a:rPr lang="en-ID" sz="2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ID" sz="2600" dirty="0"/>
              </a:p>
            </p:txBody>
          </p:sp>
        </mc:Choice>
        <mc:Fallback xmlns=""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AC12AC7A-B6A3-E942-AC92-417095FDD5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3722" y="2783457"/>
                <a:ext cx="9424555" cy="918229"/>
              </a:xfrm>
              <a:prstGeom prst="roundRect">
                <a:avLst>
                  <a:gd name="adj" fmla="val 5148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B6901003-D7B9-7C4D-94F6-74AF3C94EFB2}"/>
              </a:ext>
            </a:extLst>
          </p:cNvPr>
          <p:cNvSpPr/>
          <p:nvPr/>
        </p:nvSpPr>
        <p:spPr>
          <a:xfrm>
            <a:off x="1023722" y="2423457"/>
            <a:ext cx="720000" cy="720000"/>
          </a:xfrm>
          <a:prstGeom prst="ellipse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806766C0-23ED-3B41-A855-3631577E82D2}"/>
                  </a:ext>
                </a:extLst>
              </p:cNvPr>
              <p:cNvSpPr/>
              <p:nvPr/>
            </p:nvSpPr>
            <p:spPr>
              <a:xfrm>
                <a:off x="1396422" y="4136815"/>
                <a:ext cx="9424555" cy="1651086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06400"/>
                <a:r>
                  <a:rPr lang="en-ID" sz="2600" dirty="0"/>
                  <a:t>Misalkan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D" sz="2600" dirty="0"/>
                  <a:t> </a:t>
                </a:r>
                <a:r>
                  <a:rPr lang="en-ID" sz="2600" dirty="0" err="1"/>
                  <a:t>adalah</a:t>
                </a:r>
                <a:r>
                  <a:rPr lang="en-ID" sz="2600" dirty="0"/>
                  <a:t> </a:t>
                </a:r>
                <a:r>
                  <a:rPr lang="en-ID" sz="2600" dirty="0" err="1"/>
                  <a:t>kejadian</a:t>
                </a:r>
                <a:r>
                  <a:rPr lang="en-ID" sz="2600" dirty="0"/>
                  <a:t> </a:t>
                </a:r>
                <a:r>
                  <a:rPr lang="en-ID" sz="2600" dirty="0" err="1"/>
                  <a:t>saling</a:t>
                </a:r>
                <a:r>
                  <a:rPr lang="en-ID" sz="2600" dirty="0"/>
                  <a:t> </a:t>
                </a:r>
                <a:r>
                  <a:rPr lang="en-ID" sz="2600" dirty="0" err="1"/>
                  <a:t>hindar</a:t>
                </a:r>
                <a:r>
                  <a:rPr lang="en-ID" sz="2600" dirty="0"/>
                  <a:t> (</a:t>
                </a:r>
                <a:r>
                  <a:rPr lang="en-ID" sz="2600" i="1" dirty="0"/>
                  <a:t>mutually exclusive</a:t>
                </a:r>
                <a:r>
                  <a:rPr lang="en-ID" sz="2600" dirty="0"/>
                  <a:t>) </a:t>
                </a:r>
                <a:r>
                  <a:rPr lang="en-ID" sz="2600" dirty="0" err="1"/>
                  <a:t>maka</a:t>
                </a:r>
                <a:r>
                  <a:rPr lang="en-ID" sz="2600" dirty="0"/>
                  <a:t> 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,…,∪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ID" sz="2600" dirty="0"/>
              </a:p>
            </p:txBody>
          </p:sp>
        </mc:Choice>
        <mc:Fallback xmlns=""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806766C0-23ED-3B41-A855-3631577E82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6422" y="4136815"/>
                <a:ext cx="9424555" cy="1651086"/>
              </a:xfrm>
              <a:prstGeom prst="roundRect">
                <a:avLst>
                  <a:gd name="adj" fmla="val 5148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3114DB6A-CE1E-7843-8DE3-87D0CFB820DF}"/>
              </a:ext>
            </a:extLst>
          </p:cNvPr>
          <p:cNvSpPr/>
          <p:nvPr/>
        </p:nvSpPr>
        <p:spPr>
          <a:xfrm>
            <a:off x="1023722" y="3789515"/>
            <a:ext cx="720000" cy="720000"/>
          </a:xfrm>
          <a:prstGeom prst="ellipse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34327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063C4-2ED3-0340-A342-F8E108C38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07464"/>
          </a:xfrm>
        </p:spPr>
        <p:txBody>
          <a:bodyPr/>
          <a:lstStyle/>
          <a:p>
            <a:r>
              <a:rPr lang="en-US" dirty="0" err="1"/>
              <a:t>Aksioma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Peluang</a:t>
            </a:r>
            <a:r>
              <a:rPr lang="en-US" dirty="0"/>
              <a:t>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4D482-FF2E-0A41-9604-2670CAF13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11EDCFE-0B39-EA47-AC5B-95EDEF5C1A99}"/>
                  </a:ext>
                </a:extLst>
              </p:cNvPr>
              <p:cNvSpPr/>
              <p:nvPr/>
            </p:nvSpPr>
            <p:spPr>
              <a:xfrm>
                <a:off x="1441911" y="2381675"/>
                <a:ext cx="9424555" cy="918229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06400"/>
                <a:r>
                  <a:rPr lang="en-ID" sz="2600" dirty="0"/>
                  <a:t>Peluang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p>
                        </m:sSup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=1−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ID" sz="2600" dirty="0"/>
              </a:p>
            </p:txBody>
          </p:sp>
        </mc:Choice>
        <mc:Fallback xmlns="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11EDCFE-0B39-EA47-AC5B-95EDEF5C1A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1911" y="2381675"/>
                <a:ext cx="9424555" cy="918229"/>
              </a:xfrm>
              <a:prstGeom prst="roundRect">
                <a:avLst>
                  <a:gd name="adj" fmla="val 5148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CA9FEBD7-3183-8141-B2AA-0FAD6676F92B}"/>
              </a:ext>
            </a:extLst>
          </p:cNvPr>
          <p:cNvSpPr/>
          <p:nvPr/>
        </p:nvSpPr>
        <p:spPr>
          <a:xfrm>
            <a:off x="1081911" y="2021675"/>
            <a:ext cx="720000" cy="720000"/>
          </a:xfrm>
          <a:prstGeom prst="ellipse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AC12AC7A-B6A3-E942-AC92-417095FDD56B}"/>
                  </a:ext>
                </a:extLst>
              </p:cNvPr>
              <p:cNvSpPr/>
              <p:nvPr/>
            </p:nvSpPr>
            <p:spPr>
              <a:xfrm>
                <a:off x="1441911" y="3747733"/>
                <a:ext cx="9424555" cy="918229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06400"/>
                <a:r>
                  <a:rPr lang="en-ID" sz="2600" dirty="0"/>
                  <a:t>Peluang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∅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ID" sz="2600" dirty="0"/>
              </a:p>
            </p:txBody>
          </p:sp>
        </mc:Choice>
        <mc:Fallback xmlns=""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AC12AC7A-B6A3-E942-AC92-417095FDD5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1911" y="3747733"/>
                <a:ext cx="9424555" cy="918229"/>
              </a:xfrm>
              <a:prstGeom prst="roundRect">
                <a:avLst>
                  <a:gd name="adj" fmla="val 5148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val 7">
            <a:extLst>
              <a:ext uri="{FF2B5EF4-FFF2-40B4-BE49-F238E27FC236}">
                <a16:creationId xmlns:a16="http://schemas.microsoft.com/office/drawing/2014/main" id="{B6901003-D7B9-7C4D-94F6-74AF3C94EFB2}"/>
              </a:ext>
            </a:extLst>
          </p:cNvPr>
          <p:cNvSpPr/>
          <p:nvPr/>
        </p:nvSpPr>
        <p:spPr>
          <a:xfrm>
            <a:off x="1081911" y="3387733"/>
            <a:ext cx="720000" cy="720000"/>
          </a:xfrm>
          <a:prstGeom prst="ellipse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81631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31E64B-5548-F546-9ECB-FC03608B1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3C7FB0-C536-D642-96F2-872CC6675A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2D0AA-B11E-C848-A32F-929947129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199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282E-47F8-CA4B-BBC5-A41D8D22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580097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C3880-2CEE-624D-A58A-3FCAF41F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147F9-F49F-6041-855C-9A1E758E943E}"/>
              </a:ext>
            </a:extLst>
          </p:cNvPr>
          <p:cNvSpPr txBox="1"/>
          <p:nvPr/>
        </p:nvSpPr>
        <p:spPr>
          <a:xfrm>
            <a:off x="0" y="4083070"/>
            <a:ext cx="6800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Banyangkan</a:t>
            </a:r>
            <a:r>
              <a:rPr lang="en-US" sz="2400" dirty="0"/>
              <a:t> Anda </a:t>
            </a:r>
            <a:r>
              <a:rPr lang="en-US" sz="2400" dirty="0" err="1"/>
              <a:t>sedang</a:t>
            </a:r>
            <a:r>
              <a:rPr lang="en-US" sz="2400" dirty="0"/>
              <a:t> search di google </a:t>
            </a:r>
            <a:r>
              <a:rPr lang="en-US" sz="2400" dirty="0" err="1"/>
              <a:t>dengan</a:t>
            </a:r>
            <a:r>
              <a:rPr lang="en-US" sz="2400" dirty="0"/>
              <a:t> keyword “film </a:t>
            </a:r>
            <a:r>
              <a:rPr lang="en-US" sz="2400" dirty="0" err="1"/>
              <a:t>sepatu</a:t>
            </a:r>
            <a:r>
              <a:rPr lang="en-US" sz="2400" dirty="0"/>
              <a:t> </a:t>
            </a:r>
            <a:r>
              <a:rPr lang="en-US" sz="2400" dirty="0" err="1"/>
              <a:t>tali</a:t>
            </a:r>
            <a:r>
              <a:rPr lang="en-US" sz="2400" dirty="0"/>
              <a:t> </a:t>
            </a:r>
            <a:r>
              <a:rPr lang="en-US" sz="2400" dirty="0" err="1"/>
              <a:t>otomatis</a:t>
            </a:r>
            <a:r>
              <a:rPr lang="en-US" sz="2400" dirty="0"/>
              <a:t>” dan </a:t>
            </a:r>
            <a:r>
              <a:rPr lang="en-US" sz="2400" dirty="0" err="1"/>
              <a:t>kemudian</a:t>
            </a:r>
            <a:r>
              <a:rPr lang="en-US" sz="2400" dirty="0"/>
              <a:t> Anda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hasil</a:t>
            </a:r>
            <a:r>
              <a:rPr lang="en-US" sz="2400" dirty="0"/>
              <a:t> “Back to The Future”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E0207-237A-8E47-A2FA-A44543618B93}"/>
              </a:ext>
            </a:extLst>
          </p:cNvPr>
          <p:cNvSpPr txBox="1"/>
          <p:nvPr/>
        </p:nvSpPr>
        <p:spPr>
          <a:xfrm>
            <a:off x="1219820" y="5497689"/>
            <a:ext cx="43604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solidFill>
                  <a:srgbClr val="F15429"/>
                </a:solidFill>
              </a:rPr>
              <a:t>Bagaimana</a:t>
            </a:r>
            <a:r>
              <a:rPr lang="en-US" sz="3000" dirty="0">
                <a:solidFill>
                  <a:srgbClr val="F15429"/>
                </a:solidFill>
              </a:rPr>
              <a:t> </a:t>
            </a:r>
            <a:r>
              <a:rPr lang="en-US" sz="3000" dirty="0" err="1">
                <a:solidFill>
                  <a:srgbClr val="F15429"/>
                </a:solidFill>
              </a:rPr>
              <a:t>ini</a:t>
            </a:r>
            <a:r>
              <a:rPr lang="en-US" sz="3000" dirty="0">
                <a:solidFill>
                  <a:srgbClr val="F15429"/>
                </a:solidFill>
              </a:rPr>
              <a:t> </a:t>
            </a:r>
            <a:r>
              <a:rPr lang="en-US" sz="3000" dirty="0" err="1">
                <a:solidFill>
                  <a:srgbClr val="F15429"/>
                </a:solidFill>
              </a:rPr>
              <a:t>bisa</a:t>
            </a:r>
            <a:r>
              <a:rPr lang="en-US" sz="3000" dirty="0">
                <a:solidFill>
                  <a:srgbClr val="F15429"/>
                </a:solidFill>
              </a:rPr>
              <a:t> </a:t>
            </a:r>
            <a:r>
              <a:rPr lang="en-US" sz="3000" dirty="0" err="1">
                <a:solidFill>
                  <a:srgbClr val="F15429"/>
                </a:solidFill>
              </a:rPr>
              <a:t>terjadi</a:t>
            </a:r>
            <a:r>
              <a:rPr lang="en-US" sz="3000" dirty="0">
                <a:solidFill>
                  <a:srgbClr val="F15429"/>
                </a:solidFill>
              </a:rPr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ED84A2-36E6-C743-A0BE-7AAC262E426D}"/>
              </a:ext>
            </a:extLst>
          </p:cNvPr>
          <p:cNvCxnSpPr>
            <a:stCxn id="8" idx="3"/>
          </p:cNvCxnSpPr>
          <p:nvPr/>
        </p:nvCxnSpPr>
        <p:spPr>
          <a:xfrm>
            <a:off x="5580309" y="5774688"/>
            <a:ext cx="193809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89DF830-A238-4E45-BAE2-BB4ADDB674B4}"/>
              </a:ext>
            </a:extLst>
          </p:cNvPr>
          <p:cNvSpPr txBox="1"/>
          <p:nvPr/>
        </p:nvSpPr>
        <p:spPr>
          <a:xfrm>
            <a:off x="7620534" y="5084485"/>
            <a:ext cx="4095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kemungkinan</a:t>
            </a:r>
            <a:r>
              <a:rPr lang="en-US" dirty="0"/>
              <a:t> </a:t>
            </a:r>
            <a:r>
              <a:rPr lang="en-US" dirty="0" err="1"/>
              <a:t>pencarian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google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kemungkinan</a:t>
            </a:r>
            <a:r>
              <a:rPr lang="en-US" dirty="0"/>
              <a:t> (</a:t>
            </a:r>
            <a:r>
              <a:rPr lang="en-US" dirty="0" err="1"/>
              <a:t>peluang</a:t>
            </a:r>
            <a:r>
              <a:rPr lang="en-US" dirty="0"/>
              <a:t>) </a:t>
            </a:r>
            <a:r>
              <a:rPr lang="en-US" dirty="0" err="1"/>
              <a:t>hasilnya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”Back to The Future”</a:t>
            </a:r>
          </a:p>
        </p:txBody>
      </p:sp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699CD05B-F00A-4D44-B01C-4FAFFDD6A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620534" y="1362327"/>
            <a:ext cx="3808389" cy="3493262"/>
          </a:xfrm>
          <a:prstGeom prst="rect">
            <a:avLst/>
          </a:prstGeom>
        </p:spPr>
      </p:pic>
      <p:pic>
        <p:nvPicPr>
          <p:cNvPr id="1032" name="Picture 8" descr="Train Your Brain: How to Start Thinking in a Foreign Language | FluentU  Language Learning">
            <a:extLst>
              <a:ext uri="{FF2B5EF4-FFF2-40B4-BE49-F238E27FC236}">
                <a16:creationId xmlns:a16="http://schemas.microsoft.com/office/drawing/2014/main" id="{9020F97A-BDBD-CA47-ACC9-076758842C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2" r="25992"/>
          <a:stretch/>
        </p:blipFill>
        <p:spPr bwMode="auto">
          <a:xfrm>
            <a:off x="2280331" y="1235116"/>
            <a:ext cx="1976050" cy="274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70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0AFD0-0F7B-AF43-83F5-EDA7D398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17008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Sejarah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58E2E6-1553-D94A-AC92-458775B0A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050" name="Picture 2" descr="Thomas Bayes - Wikipedia">
            <a:extLst>
              <a:ext uri="{FF2B5EF4-FFF2-40B4-BE49-F238E27FC236}">
                <a16:creationId xmlns:a16="http://schemas.microsoft.com/office/drawing/2014/main" id="{61D51256-E86A-514E-80D4-C18C20EBC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17" y="2056187"/>
            <a:ext cx="2847763" cy="305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1DB7F305-A20B-3741-B5EA-E33671D671B8}"/>
              </a:ext>
            </a:extLst>
          </p:cNvPr>
          <p:cNvGrpSpPr/>
          <p:nvPr/>
        </p:nvGrpSpPr>
        <p:grpSpPr>
          <a:xfrm>
            <a:off x="3825046" y="1500026"/>
            <a:ext cx="7965574" cy="4166172"/>
            <a:chOff x="3825046" y="1345914"/>
            <a:chExt cx="7965574" cy="4166172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16208BD-98C1-1844-84E8-B13411295712}"/>
                </a:ext>
              </a:extLst>
            </p:cNvPr>
            <p:cNvSpPr/>
            <p:nvPr/>
          </p:nvSpPr>
          <p:spPr>
            <a:xfrm>
              <a:off x="3825046" y="1345914"/>
              <a:ext cx="7965574" cy="1273996"/>
            </a:xfrm>
            <a:prstGeom prst="roundRect">
              <a:avLst>
                <a:gd name="adj" fmla="val 8784"/>
              </a:avLst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600" dirty="0" err="1"/>
                <a:t>Konsep</a:t>
              </a:r>
              <a:r>
                <a:rPr lang="en-ID" sz="2600" dirty="0"/>
                <a:t> </a:t>
              </a:r>
              <a:r>
                <a:rPr lang="en-ID" sz="2600" dirty="0" err="1"/>
                <a:t>pencarian</a:t>
              </a:r>
              <a:r>
                <a:rPr lang="en-ID" sz="2600" dirty="0"/>
                <a:t> Google, </a:t>
              </a:r>
              <a:r>
                <a:rPr lang="en-ID" sz="2600" dirty="0" err="1"/>
                <a:t>bisa</a:t>
              </a:r>
              <a:r>
                <a:rPr lang="en-ID" sz="2600" dirty="0"/>
                <a:t> </a:t>
              </a:r>
              <a:r>
                <a:rPr lang="en-ID" sz="2600" dirty="0" err="1"/>
                <a:t>jadi</a:t>
              </a:r>
              <a:r>
                <a:rPr lang="en-ID" sz="2600" dirty="0"/>
                <a:t> </a:t>
              </a:r>
              <a:r>
                <a:rPr lang="en-ID" sz="2600" dirty="0" err="1"/>
                <a:t>berdasarkan</a:t>
              </a:r>
              <a:r>
                <a:rPr lang="en-ID" sz="2600" dirty="0"/>
                <a:t> </a:t>
              </a:r>
              <a:r>
                <a:rPr lang="en-ID" sz="2600" dirty="0" err="1">
                  <a:solidFill>
                    <a:srgbClr val="FEBF12"/>
                  </a:solidFill>
                </a:rPr>
                <a:t>kaidah</a:t>
              </a:r>
              <a:r>
                <a:rPr lang="en-ID" sz="2600" dirty="0">
                  <a:solidFill>
                    <a:srgbClr val="FEBF12"/>
                  </a:solidFill>
                </a:rPr>
                <a:t> Bayes</a:t>
              </a:r>
              <a:r>
                <a:rPr lang="en-ID" sz="2600" dirty="0"/>
                <a:t> (</a:t>
              </a:r>
              <a:r>
                <a:rPr lang="en-ID" sz="2600" dirty="0" err="1">
                  <a:solidFill>
                    <a:srgbClr val="FEBF12"/>
                  </a:solidFill>
                </a:rPr>
                <a:t>Bayes’s</a:t>
              </a:r>
              <a:r>
                <a:rPr lang="en-ID" sz="2600" dirty="0">
                  <a:solidFill>
                    <a:srgbClr val="FEBF12"/>
                  </a:solidFill>
                </a:rPr>
                <a:t> theorem</a:t>
              </a:r>
              <a:r>
                <a:rPr lang="en-ID" sz="2600" dirty="0"/>
                <a:t>)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510AF821-EB31-A245-81D6-EDB5D46242AC}"/>
                </a:ext>
              </a:extLst>
            </p:cNvPr>
            <p:cNvSpPr/>
            <p:nvPr/>
          </p:nvSpPr>
          <p:spPr>
            <a:xfrm>
              <a:off x="3825046" y="2792001"/>
              <a:ext cx="7965574" cy="1273996"/>
            </a:xfrm>
            <a:prstGeom prst="roundRect">
              <a:avLst>
                <a:gd name="adj" fmla="val 8784"/>
              </a:avLst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600" dirty="0" err="1"/>
                <a:t>Diusulkan</a:t>
              </a:r>
              <a:r>
                <a:rPr lang="en-ID" sz="2600" dirty="0"/>
                <a:t> oleh Thomas Bayes pada dan </a:t>
              </a:r>
              <a:r>
                <a:rPr lang="en-ID" sz="2600" dirty="0" err="1"/>
                <a:t>diterbitkan</a:t>
              </a:r>
              <a:r>
                <a:rPr lang="en-ID" sz="2600" dirty="0"/>
                <a:t> </a:t>
              </a:r>
              <a:r>
                <a:rPr lang="en-ID" sz="2600" dirty="0" err="1"/>
                <a:t>tahun</a:t>
              </a:r>
              <a:r>
                <a:rPr lang="en-ID" sz="2600" dirty="0"/>
                <a:t> </a:t>
              </a:r>
              <a:r>
                <a:rPr lang="en-ID" sz="2600" dirty="0">
                  <a:solidFill>
                    <a:srgbClr val="FEBF12"/>
                  </a:solidFill>
                </a:rPr>
                <a:t>1763</a:t>
              </a:r>
              <a:r>
                <a:rPr lang="en-ID" sz="2600" dirty="0"/>
                <a:t> (</a:t>
              </a:r>
              <a:r>
                <a:rPr lang="en-ID" sz="2600" dirty="0" err="1"/>
                <a:t>anumerta</a:t>
              </a:r>
              <a:r>
                <a:rPr lang="en-ID" sz="2600" dirty="0"/>
                <a:t>) dan </a:t>
              </a:r>
              <a:r>
                <a:rPr lang="en-ID" sz="2600" dirty="0" err="1"/>
                <a:t>telah</a:t>
              </a:r>
              <a:r>
                <a:rPr lang="en-ID" sz="2600" dirty="0"/>
                <a:t> </a:t>
              </a:r>
              <a:r>
                <a:rPr lang="en-ID" sz="2600" dirty="0" err="1"/>
                <a:t>secara</a:t>
              </a:r>
              <a:r>
                <a:rPr lang="en-ID" sz="2600" dirty="0"/>
                <a:t> </a:t>
              </a:r>
              <a:r>
                <a:rPr lang="en-ID" sz="2600" dirty="0" err="1"/>
                <a:t>luas</a:t>
              </a:r>
              <a:r>
                <a:rPr lang="en-ID" sz="2600" dirty="0"/>
                <a:t> </a:t>
              </a:r>
              <a:r>
                <a:rPr lang="en-ID" sz="2600" dirty="0" err="1"/>
                <a:t>diterapkan</a:t>
              </a:r>
              <a:r>
                <a:rPr lang="en-ID" sz="2600" dirty="0"/>
                <a:t> pada </a:t>
              </a:r>
              <a:r>
                <a:rPr lang="en-ID" sz="2600" dirty="0" err="1"/>
                <a:t>berbagai</a:t>
              </a:r>
              <a:r>
                <a:rPr lang="en-ID" sz="2600" dirty="0"/>
                <a:t> </a:t>
              </a:r>
              <a:r>
                <a:rPr lang="en-ID" sz="2600" dirty="0" err="1"/>
                <a:t>macam</a:t>
              </a:r>
              <a:r>
                <a:rPr lang="en-ID" sz="2600" dirty="0"/>
                <a:t> </a:t>
              </a:r>
              <a:r>
                <a:rPr lang="en-ID" sz="2600" dirty="0" err="1"/>
                <a:t>aplikasi</a:t>
              </a:r>
              <a:endParaRPr lang="en-ID" sz="2600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7710BDFE-5E99-5F42-BB7F-6ABF5760FDA0}"/>
                </a:ext>
              </a:extLst>
            </p:cNvPr>
            <p:cNvSpPr/>
            <p:nvPr/>
          </p:nvSpPr>
          <p:spPr>
            <a:xfrm>
              <a:off x="3825046" y="4238090"/>
              <a:ext cx="7965574" cy="1273996"/>
            </a:xfrm>
            <a:prstGeom prst="roundRect">
              <a:avLst>
                <a:gd name="adj" fmla="val 8784"/>
              </a:avLst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600" dirty="0" err="1"/>
                <a:t>Aplikasi</a:t>
              </a:r>
              <a:r>
                <a:rPr lang="en-ID" sz="2600" dirty="0"/>
                <a:t> </a:t>
              </a:r>
              <a:r>
                <a:rPr lang="en-ID" sz="2600" dirty="0" err="1"/>
                <a:t>kaidah</a:t>
              </a:r>
              <a:r>
                <a:rPr lang="en-ID" sz="2600" dirty="0"/>
                <a:t> Bayes </a:t>
              </a:r>
              <a:r>
                <a:rPr lang="en-ID" sz="2600" dirty="0" err="1"/>
                <a:t>antara</a:t>
              </a:r>
              <a:r>
                <a:rPr lang="en-ID" sz="2600" dirty="0"/>
                <a:t> lain, </a:t>
              </a:r>
              <a:r>
                <a:rPr lang="en-ID" sz="2600" dirty="0">
                  <a:solidFill>
                    <a:srgbClr val="FEBF12"/>
                  </a:solidFill>
                </a:rPr>
                <a:t>Bayesian Inference</a:t>
              </a:r>
              <a:r>
                <a:rPr lang="en-ID" sz="2600" dirty="0"/>
                <a:t>; </a:t>
              </a:r>
              <a:r>
                <a:rPr lang="en-ID" sz="2600" dirty="0" err="1"/>
                <a:t>konsep</a:t>
              </a:r>
              <a:r>
                <a:rPr lang="en-ID" sz="2600" dirty="0"/>
                <a:t> </a:t>
              </a:r>
              <a:r>
                <a:rPr lang="en-ID" sz="2600" dirty="0">
                  <a:solidFill>
                    <a:srgbClr val="FEBF12"/>
                  </a:solidFill>
                </a:rPr>
                <a:t>False Positive dan False Negative</a:t>
              </a:r>
              <a:r>
                <a:rPr lang="en-ID" sz="2600" dirty="0">
                  <a:solidFill>
                    <a:schemeClr val="bg1"/>
                  </a:solidFill>
                </a:rPr>
                <a:t>;</a:t>
              </a:r>
              <a:r>
                <a:rPr lang="en-ID" sz="2600" dirty="0"/>
                <a:t> </a:t>
              </a:r>
              <a:r>
                <a:rPr lang="en-ID" sz="2600" dirty="0">
                  <a:solidFill>
                    <a:srgbClr val="FEBF12"/>
                  </a:solidFill>
                </a:rPr>
                <a:t>Naïve Bayes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785C30-D6A3-8942-9E8B-2FEA6AC9C18E}"/>
              </a:ext>
            </a:extLst>
          </p:cNvPr>
          <p:cNvSpPr txBox="1"/>
          <p:nvPr/>
        </p:nvSpPr>
        <p:spPr>
          <a:xfrm>
            <a:off x="1431399" y="5110038"/>
            <a:ext cx="1074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Thomas Bayes</a:t>
            </a:r>
          </a:p>
          <a:p>
            <a:pPr algn="ctr"/>
            <a:r>
              <a:rPr lang="en-US" sz="1200" dirty="0"/>
              <a:t>1701-1761</a:t>
            </a:r>
          </a:p>
        </p:txBody>
      </p:sp>
    </p:spTree>
    <p:extLst>
      <p:ext uri="{BB962C8B-B14F-4D97-AF65-F5344CB8AC3E}">
        <p14:creationId xmlns:p14="http://schemas.microsoft.com/office/powerpoint/2010/main" val="3965108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693DC-FF80-BE43-A1A7-80EEF029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02541"/>
          </a:xfrm>
        </p:spPr>
        <p:txBody>
          <a:bodyPr/>
          <a:lstStyle/>
          <a:p>
            <a:r>
              <a:rPr lang="en-US" dirty="0"/>
              <a:t>Outlines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C515B29-1245-B24F-B031-3D1A00F707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802981"/>
              </p:ext>
            </p:extLst>
          </p:nvPr>
        </p:nvGraphicFramePr>
        <p:xfrm>
          <a:off x="596438" y="1685922"/>
          <a:ext cx="11357264" cy="388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57592-8916-EC40-8E75-BF27CAE3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253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F6F99-C167-8848-B581-EDB48664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00646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</a:t>
            </a:r>
            <a:r>
              <a:rPr lang="en-US" dirty="0" err="1"/>
              <a:t>Konsep</a:t>
            </a:r>
            <a:r>
              <a:rPr lang="en-US" dirty="0"/>
              <a:t> Dasar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F7B0B-5EFD-104D-85EF-D30594DFE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3B3788-D703-9248-831B-0A57E383BF2A}"/>
              </a:ext>
            </a:extLst>
          </p:cNvPr>
          <p:cNvSpPr/>
          <p:nvPr/>
        </p:nvSpPr>
        <p:spPr>
          <a:xfrm>
            <a:off x="838200" y="1458930"/>
            <a:ext cx="10675088" cy="1273996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Adalah</a:t>
            </a:r>
            <a:r>
              <a:rPr lang="en-ID" sz="2600" dirty="0"/>
              <a:t> </a:t>
            </a:r>
            <a:r>
              <a:rPr lang="en-ID" sz="2600" dirty="0" err="1"/>
              <a:t>cara</a:t>
            </a:r>
            <a:r>
              <a:rPr lang="en-ID" sz="2600" dirty="0"/>
              <a:t> </a:t>
            </a:r>
            <a:r>
              <a:rPr lang="en-ID" sz="2600" dirty="0" err="1"/>
              <a:t>untuk</a:t>
            </a:r>
            <a:r>
              <a:rPr lang="en-ID" sz="2600" dirty="0"/>
              <a:t> </a:t>
            </a:r>
            <a:r>
              <a:rPr lang="en-ID" sz="2600" dirty="0" err="1">
                <a:solidFill>
                  <a:srgbClr val="FEBF12"/>
                </a:solidFill>
              </a:rPr>
              <a:t>mencari</a:t>
            </a:r>
            <a:r>
              <a:rPr lang="en-ID" sz="2600" dirty="0">
                <a:solidFill>
                  <a:srgbClr val="FEBF12"/>
                </a:solidFill>
              </a:rPr>
              <a:t> </a:t>
            </a:r>
            <a:r>
              <a:rPr lang="en-ID" sz="2600" dirty="0" err="1">
                <a:solidFill>
                  <a:srgbClr val="FEBF12"/>
                </a:solidFill>
              </a:rPr>
              <a:t>nilai</a:t>
            </a:r>
            <a:r>
              <a:rPr lang="en-ID" sz="2600" dirty="0">
                <a:solidFill>
                  <a:srgbClr val="FEBF12"/>
                </a:solidFill>
              </a:rPr>
              <a:t> </a:t>
            </a:r>
            <a:r>
              <a:rPr lang="en-ID" sz="2600" dirty="0" err="1">
                <a:solidFill>
                  <a:srgbClr val="FEBF12"/>
                </a:solidFill>
              </a:rPr>
              <a:t>probabilitas</a:t>
            </a:r>
            <a:r>
              <a:rPr lang="en-ID" sz="2600" dirty="0"/>
              <a:t> (</a:t>
            </a:r>
            <a:r>
              <a:rPr lang="en-ID" sz="2600" dirty="0" err="1"/>
              <a:t>peluang</a:t>
            </a:r>
            <a:r>
              <a:rPr lang="en-ID" sz="2600" dirty="0"/>
              <a:t>) </a:t>
            </a:r>
            <a:r>
              <a:rPr lang="en-ID" sz="2600" dirty="0" err="1"/>
              <a:t>dari</a:t>
            </a:r>
            <a:r>
              <a:rPr lang="en-ID" sz="2600" dirty="0"/>
              <a:t> </a:t>
            </a:r>
            <a:r>
              <a:rPr lang="en-ID" sz="2600" dirty="0" err="1"/>
              <a:t>sebuah</a:t>
            </a:r>
            <a:r>
              <a:rPr lang="en-ID" sz="2600" dirty="0"/>
              <a:t> </a:t>
            </a:r>
            <a:r>
              <a:rPr lang="en-ID" sz="2600" dirty="0" err="1"/>
              <a:t>kejadian</a:t>
            </a:r>
            <a:r>
              <a:rPr lang="en-ID" sz="2600" dirty="0"/>
              <a:t> </a:t>
            </a:r>
            <a:r>
              <a:rPr lang="en-ID" sz="2600" dirty="0" err="1">
                <a:solidFill>
                  <a:srgbClr val="FEBF12"/>
                </a:solidFill>
              </a:rPr>
              <a:t>bedasarkan</a:t>
            </a:r>
            <a:r>
              <a:rPr lang="en-ID" sz="2600" dirty="0">
                <a:solidFill>
                  <a:srgbClr val="FEBF12"/>
                </a:solidFill>
              </a:rPr>
              <a:t> </a:t>
            </a:r>
            <a:r>
              <a:rPr lang="en-ID" sz="2600" dirty="0" err="1">
                <a:solidFill>
                  <a:srgbClr val="FEBF12"/>
                </a:solidFill>
              </a:rPr>
              <a:t>nilai</a:t>
            </a:r>
            <a:r>
              <a:rPr lang="en-ID" sz="2600" dirty="0">
                <a:solidFill>
                  <a:srgbClr val="FEBF12"/>
                </a:solidFill>
              </a:rPr>
              <a:t> </a:t>
            </a:r>
            <a:r>
              <a:rPr lang="en-ID" sz="2600" dirty="0" err="1">
                <a:solidFill>
                  <a:srgbClr val="FEBF12"/>
                </a:solidFill>
              </a:rPr>
              <a:t>probabilitas</a:t>
            </a:r>
            <a:r>
              <a:rPr lang="en-ID" sz="2600" dirty="0">
                <a:solidFill>
                  <a:srgbClr val="FEBF12"/>
                </a:solidFill>
              </a:rPr>
              <a:t> </a:t>
            </a:r>
            <a:r>
              <a:rPr lang="en-ID" sz="2600" dirty="0" err="1">
                <a:solidFill>
                  <a:srgbClr val="FEBF12"/>
                </a:solidFill>
              </a:rPr>
              <a:t>kejadian</a:t>
            </a:r>
            <a:r>
              <a:rPr lang="en-ID" sz="2600" dirty="0">
                <a:solidFill>
                  <a:srgbClr val="FEBF12"/>
                </a:solidFill>
              </a:rPr>
              <a:t> lain</a:t>
            </a:r>
            <a:r>
              <a:rPr lang="en-ID" sz="2600" dirty="0"/>
              <a:t> yang </a:t>
            </a:r>
            <a:r>
              <a:rPr lang="en-ID" sz="2600" dirty="0" err="1"/>
              <a:t>telah</a:t>
            </a:r>
            <a:r>
              <a:rPr lang="en-ID" sz="2600" dirty="0"/>
              <a:t> </a:t>
            </a:r>
            <a:r>
              <a:rPr lang="en-ID" sz="2600" dirty="0" err="1"/>
              <a:t>diketahui</a:t>
            </a:r>
            <a:endParaRPr lang="en-ID" sz="2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7870EEC-4485-CC40-8692-AF06BAD13360}"/>
                  </a:ext>
                </a:extLst>
              </p:cNvPr>
              <p:cNvSpPr txBox="1"/>
              <p:nvPr/>
            </p:nvSpPr>
            <p:spPr>
              <a:xfrm>
                <a:off x="2036423" y="3541904"/>
                <a:ext cx="8119153" cy="2047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6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6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6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60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6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7870EEC-4485-CC40-8692-AF06BAD13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6423" y="3541904"/>
                <a:ext cx="8119153" cy="2047997"/>
              </a:xfrm>
              <a:prstGeom prst="rect">
                <a:avLst/>
              </a:prstGeom>
              <a:blipFill>
                <a:blip r:embed="rId2"/>
                <a:stretch>
                  <a:fillRect b="-13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72060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18957-7918-8840-90C3-72B27EDD6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98904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</a:t>
            </a:r>
            <a:r>
              <a:rPr lang="en-US" dirty="0" err="1"/>
              <a:t>Contoh</a:t>
            </a:r>
            <a:r>
              <a:rPr lang="en-US" dirty="0"/>
              <a:t> #1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61C2-0302-1F49-AC6C-90685BCF5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7AAD170-8405-684B-A38B-AE444F56A321}"/>
              </a:ext>
            </a:extLst>
          </p:cNvPr>
          <p:cNvSpPr/>
          <p:nvPr/>
        </p:nvSpPr>
        <p:spPr>
          <a:xfrm>
            <a:off x="838201" y="1591967"/>
            <a:ext cx="6127864" cy="3512048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2200" dirty="0"/>
              <a:t>Kita </a:t>
            </a:r>
            <a:r>
              <a:rPr lang="en-ID" sz="2200" dirty="0" err="1"/>
              <a:t>mendapati</a:t>
            </a:r>
            <a:r>
              <a:rPr lang="en-ID" sz="2200" dirty="0"/>
              <a:t> </a:t>
            </a:r>
            <a:r>
              <a:rPr lang="en-ID" sz="2200" dirty="0" err="1"/>
              <a:t>fakta</a:t>
            </a:r>
            <a:r>
              <a:rPr lang="en-ID" sz="2200" dirty="0"/>
              <a:t> </a:t>
            </a:r>
            <a:r>
              <a:rPr lang="en-ID" sz="2200" dirty="0" err="1"/>
              <a:t>bahwa</a:t>
            </a:r>
            <a:r>
              <a:rPr lang="en-ID" sz="2200" dirty="0"/>
              <a:t>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D" sz="2200" dirty="0"/>
              <a:t>50% </a:t>
            </a:r>
            <a:r>
              <a:rPr lang="en-ID" sz="2200" dirty="0" err="1"/>
              <a:t>dari</a:t>
            </a:r>
            <a:r>
              <a:rPr lang="en-ID" sz="2200" dirty="0"/>
              <a:t> </a:t>
            </a:r>
            <a:r>
              <a:rPr lang="en-ID" sz="2200" dirty="0" err="1"/>
              <a:t>hari</a:t>
            </a:r>
            <a:r>
              <a:rPr lang="en-ID" sz="2200" dirty="0"/>
              <a:t> </a:t>
            </a:r>
            <a:r>
              <a:rPr lang="en-ID" sz="2200" dirty="0" err="1"/>
              <a:t>hujan</a:t>
            </a:r>
            <a:r>
              <a:rPr lang="en-ID" sz="2200" dirty="0"/>
              <a:t> </a:t>
            </a:r>
            <a:r>
              <a:rPr lang="en-ID" sz="2200" dirty="0" err="1">
                <a:solidFill>
                  <a:srgbClr val="FFC000"/>
                </a:solidFill>
              </a:rPr>
              <a:t>diawali</a:t>
            </a:r>
            <a:r>
              <a:rPr lang="en-ID" sz="2200" dirty="0"/>
              <a:t> </a:t>
            </a:r>
            <a:r>
              <a:rPr lang="en-ID" sz="2200" dirty="0" err="1"/>
              <a:t>dengan</a:t>
            </a:r>
            <a:r>
              <a:rPr lang="en-ID" sz="2200" dirty="0"/>
              <a:t> </a:t>
            </a:r>
            <a:r>
              <a:rPr lang="en-ID" sz="2200" dirty="0" err="1"/>
              <a:t>cuaca</a:t>
            </a:r>
            <a:r>
              <a:rPr lang="en-ID" sz="2200" dirty="0"/>
              <a:t> </a:t>
            </a:r>
            <a:r>
              <a:rPr lang="en-ID" sz="2200" dirty="0" err="1"/>
              <a:t>berawan</a:t>
            </a:r>
            <a:endParaRPr lang="en-ID" sz="2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D" sz="2200" dirty="0" err="1"/>
              <a:t>Namun</a:t>
            </a:r>
            <a:r>
              <a:rPr lang="en-ID" sz="2200" dirty="0"/>
              <a:t>, </a:t>
            </a:r>
            <a:r>
              <a:rPr lang="en-ID" sz="2200" dirty="0" err="1"/>
              <a:t>keadaan</a:t>
            </a:r>
            <a:r>
              <a:rPr lang="en-ID" sz="2200" dirty="0"/>
              <a:t> </a:t>
            </a:r>
            <a:r>
              <a:rPr lang="en-ID" sz="2200" dirty="0" err="1"/>
              <a:t>berawan</a:t>
            </a:r>
            <a:r>
              <a:rPr lang="en-ID" sz="2200" dirty="0"/>
              <a:t> </a:t>
            </a:r>
            <a:r>
              <a:rPr lang="en-ID" sz="2200" dirty="0" err="1"/>
              <a:t>sering</a:t>
            </a:r>
            <a:r>
              <a:rPr lang="en-ID" sz="2200" dirty="0"/>
              <a:t> </a:t>
            </a:r>
            <a:r>
              <a:rPr lang="en-ID" sz="2200" dirty="0" err="1"/>
              <a:t>terjadi</a:t>
            </a:r>
            <a:r>
              <a:rPr lang="en-ID" sz="2200" dirty="0"/>
              <a:t> di </a:t>
            </a:r>
            <a:r>
              <a:rPr lang="en-ID" sz="2200" dirty="0" err="1"/>
              <a:t>pagi</a:t>
            </a:r>
            <a:r>
              <a:rPr lang="en-ID" sz="2200" dirty="0"/>
              <a:t> </a:t>
            </a:r>
            <a:r>
              <a:rPr lang="en-ID" sz="2200" dirty="0" err="1"/>
              <a:t>hari</a:t>
            </a:r>
            <a:r>
              <a:rPr lang="en-ID" sz="2200" dirty="0"/>
              <a:t> (40% </a:t>
            </a:r>
            <a:r>
              <a:rPr lang="en-ID" sz="2200" dirty="0" err="1"/>
              <a:t>kejadian</a:t>
            </a:r>
            <a:r>
              <a:rPr lang="en-ID" sz="2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D" sz="2200" dirty="0" err="1"/>
              <a:t>Saat</a:t>
            </a:r>
            <a:r>
              <a:rPr lang="en-ID" sz="2200" dirty="0"/>
              <a:t> </a:t>
            </a:r>
            <a:r>
              <a:rPr lang="en-ID" sz="2200" dirty="0" err="1"/>
              <a:t>ini</a:t>
            </a:r>
            <a:r>
              <a:rPr lang="en-ID" sz="2200" dirty="0"/>
              <a:t>, </a:t>
            </a:r>
            <a:r>
              <a:rPr lang="en-ID" sz="2200" dirty="0" err="1"/>
              <a:t>cuaca</a:t>
            </a:r>
            <a:r>
              <a:rPr lang="en-ID" sz="2200" dirty="0"/>
              <a:t> </a:t>
            </a:r>
            <a:r>
              <a:rPr lang="en-ID" sz="2200" dirty="0" err="1"/>
              <a:t>cenderung</a:t>
            </a:r>
            <a:r>
              <a:rPr lang="en-ID" sz="2200" dirty="0"/>
              <a:t> </a:t>
            </a:r>
            <a:r>
              <a:rPr lang="en-ID" sz="2200" dirty="0" err="1"/>
              <a:t>kering</a:t>
            </a:r>
            <a:r>
              <a:rPr lang="en-ID" sz="2200" dirty="0"/>
              <a:t> dan </a:t>
            </a:r>
            <a:r>
              <a:rPr lang="en-ID" sz="2200" dirty="0" err="1"/>
              <a:t>jarang</a:t>
            </a:r>
            <a:r>
              <a:rPr lang="en-ID" sz="2200" dirty="0"/>
              <a:t> </a:t>
            </a:r>
            <a:r>
              <a:rPr lang="en-ID" sz="2200" dirty="0" err="1"/>
              <a:t>terjadi</a:t>
            </a:r>
            <a:r>
              <a:rPr lang="en-ID" sz="2200" dirty="0"/>
              <a:t> </a:t>
            </a:r>
            <a:r>
              <a:rPr lang="en-ID" sz="2200" dirty="0" err="1"/>
              <a:t>hujan</a:t>
            </a:r>
            <a:r>
              <a:rPr lang="en-ID" sz="2200" dirty="0"/>
              <a:t> (</a:t>
            </a:r>
            <a:r>
              <a:rPr lang="en-ID" sz="2200" dirty="0" err="1"/>
              <a:t>hanya</a:t>
            </a:r>
            <a:r>
              <a:rPr lang="en-ID" sz="2200" dirty="0"/>
              <a:t> 3 </a:t>
            </a:r>
            <a:r>
              <a:rPr lang="en-ID" sz="2200" dirty="0" err="1"/>
              <a:t>hari</a:t>
            </a:r>
            <a:r>
              <a:rPr lang="en-ID" sz="2200" dirty="0"/>
              <a:t> </a:t>
            </a:r>
            <a:r>
              <a:rPr lang="en-ID" sz="2200" dirty="0" err="1"/>
              <a:t>dalam</a:t>
            </a:r>
            <a:r>
              <a:rPr lang="en-ID" sz="2200" dirty="0"/>
              <a:t> 30 </a:t>
            </a:r>
            <a:r>
              <a:rPr lang="en-ID" sz="2200" dirty="0" err="1"/>
              <a:t>hari</a:t>
            </a:r>
            <a:r>
              <a:rPr lang="en-ID" sz="2200" dirty="0"/>
              <a:t> </a:t>
            </a:r>
            <a:r>
              <a:rPr lang="en-ID" sz="2200" dirty="0" err="1"/>
              <a:t>terjadi</a:t>
            </a:r>
            <a:r>
              <a:rPr lang="en-ID" sz="2200" dirty="0"/>
              <a:t> </a:t>
            </a:r>
            <a:r>
              <a:rPr lang="en-ID" sz="2200" dirty="0" err="1"/>
              <a:t>hujan</a:t>
            </a:r>
            <a:r>
              <a:rPr lang="en-ID" sz="2200" dirty="0"/>
              <a:t> </a:t>
            </a:r>
            <a:r>
              <a:rPr lang="en-ID" sz="2200" dirty="0">
                <a:sym typeface="Wingdings" pitchFamily="2" charset="2"/>
              </a:rPr>
              <a:t> 10%)</a:t>
            </a:r>
            <a:endParaRPr lang="en-ID" sz="22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AB0F94-C22E-DA4F-A0C4-CC3CEC975D6B}"/>
              </a:ext>
            </a:extLst>
          </p:cNvPr>
          <p:cNvSpPr/>
          <p:nvPr/>
        </p:nvSpPr>
        <p:spPr>
          <a:xfrm>
            <a:off x="1119570" y="1242515"/>
            <a:ext cx="4757528" cy="698904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Kita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pergi</a:t>
            </a:r>
            <a:r>
              <a:rPr lang="en-US" sz="2200" dirty="0"/>
              <a:t> </a:t>
            </a:r>
            <a:r>
              <a:rPr lang="en-US" sz="2200" dirty="0" err="1"/>
              <a:t>piknik</a:t>
            </a:r>
            <a:r>
              <a:rPr lang="en-US" sz="2200" dirty="0"/>
              <a:t>, </a:t>
            </a:r>
            <a:r>
              <a:rPr lang="en-US" sz="2200" dirty="0" err="1"/>
              <a:t>namun</a:t>
            </a:r>
            <a:r>
              <a:rPr lang="en-US" sz="2200" dirty="0"/>
              <a:t> </a:t>
            </a:r>
            <a:r>
              <a:rPr lang="en-US" sz="2200" dirty="0" err="1"/>
              <a:t>pagi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cuaca</a:t>
            </a:r>
            <a:r>
              <a:rPr lang="en-US" sz="2200" dirty="0"/>
              <a:t> </a:t>
            </a:r>
            <a:r>
              <a:rPr lang="en-US" sz="2200" dirty="0" err="1"/>
              <a:t>sedang</a:t>
            </a:r>
            <a:r>
              <a:rPr lang="en-US" sz="2200" dirty="0"/>
              <a:t> </a:t>
            </a:r>
            <a:r>
              <a:rPr lang="en-US" sz="2200" dirty="0" err="1"/>
              <a:t>berawan</a:t>
            </a:r>
            <a:endParaRPr lang="en-US" sz="2200" dirty="0">
              <a:solidFill>
                <a:srgbClr val="0E1F4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9C84C-8CB1-1B4D-A788-A43D0EC51DD7}"/>
              </a:ext>
            </a:extLst>
          </p:cNvPr>
          <p:cNvSpPr txBox="1"/>
          <p:nvPr/>
        </p:nvSpPr>
        <p:spPr>
          <a:xfrm>
            <a:off x="1334896" y="5183541"/>
            <a:ext cx="51344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E1F43"/>
                </a:solidFill>
              </a:rPr>
              <a:t>Berapa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peluang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terjadinya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hujan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siang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hari</a:t>
            </a:r>
            <a:r>
              <a:rPr lang="en-US" sz="3200" dirty="0">
                <a:solidFill>
                  <a:srgbClr val="0E1F43"/>
                </a:solidFill>
              </a:rPr>
              <a:t> </a:t>
            </a:r>
            <a:r>
              <a:rPr lang="en-US" sz="3200" dirty="0" err="1">
                <a:solidFill>
                  <a:srgbClr val="0E1F43"/>
                </a:solidFill>
              </a:rPr>
              <a:t>ini</a:t>
            </a:r>
            <a:r>
              <a:rPr lang="en-US" sz="3200" dirty="0">
                <a:solidFill>
                  <a:srgbClr val="0E1F43"/>
                </a:solidFill>
              </a:rPr>
              <a:t>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9DAB11D-5433-6944-A0B7-37E26EBB3677}"/>
              </a:ext>
            </a:extLst>
          </p:cNvPr>
          <p:cNvGrpSpPr/>
          <p:nvPr/>
        </p:nvGrpSpPr>
        <p:grpSpPr>
          <a:xfrm>
            <a:off x="7144910" y="662980"/>
            <a:ext cx="205047" cy="5370022"/>
            <a:chOff x="7132319" y="827117"/>
            <a:chExt cx="205047" cy="5370022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9E3F4CE-8787-B34E-8017-DD6BB5E4D12A}"/>
                </a:ext>
              </a:extLst>
            </p:cNvPr>
            <p:cNvCxnSpPr>
              <a:cxnSpLocks/>
            </p:cNvCxnSpPr>
            <p:nvPr/>
          </p:nvCxnSpPr>
          <p:spPr>
            <a:xfrm>
              <a:off x="7132319" y="827117"/>
              <a:ext cx="0" cy="5370022"/>
            </a:xfrm>
            <a:prstGeom prst="line">
              <a:avLst/>
            </a:prstGeom>
            <a:ln w="571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868DCC6-BEBA-0045-ADFA-7E1CAD430579}"/>
                </a:ext>
              </a:extLst>
            </p:cNvPr>
            <p:cNvCxnSpPr>
              <a:cxnSpLocks/>
            </p:cNvCxnSpPr>
            <p:nvPr/>
          </p:nvCxnSpPr>
          <p:spPr>
            <a:xfrm>
              <a:off x="7234843" y="827117"/>
              <a:ext cx="0" cy="5370022"/>
            </a:xfrm>
            <a:prstGeom prst="line">
              <a:avLst/>
            </a:prstGeom>
            <a:ln w="190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5C11C3F-DAE6-5D42-AD3A-47BBA3301BB9}"/>
                </a:ext>
              </a:extLst>
            </p:cNvPr>
            <p:cNvCxnSpPr>
              <a:cxnSpLocks/>
            </p:cNvCxnSpPr>
            <p:nvPr/>
          </p:nvCxnSpPr>
          <p:spPr>
            <a:xfrm>
              <a:off x="7337366" y="827117"/>
              <a:ext cx="0" cy="5370022"/>
            </a:xfrm>
            <a:prstGeom prst="line">
              <a:avLst/>
            </a:prstGeom>
            <a:ln w="571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9B78CF7-FCB6-4746-BC8A-AB1BA5355024}"/>
                  </a:ext>
                </a:extLst>
              </p:cNvPr>
              <p:cNvSpPr txBox="1"/>
              <p:nvPr/>
            </p:nvSpPr>
            <p:spPr>
              <a:xfrm>
                <a:off x="7995214" y="3117158"/>
                <a:ext cx="3053272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𝐻𝑢𝑗𝑎𝑛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9B78CF7-FCB6-4746-BC8A-AB1BA5355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5214" y="3117158"/>
                <a:ext cx="3053272" cy="461665"/>
              </a:xfrm>
              <a:prstGeom prst="rect">
                <a:avLst/>
              </a:prstGeom>
              <a:blipFill>
                <a:blip r:embed="rId2"/>
                <a:stretch>
                  <a:fillRect l="-2075" r="-4149" b="-35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2C7B16C-5608-9D44-9409-1B75BB0F1EA9}"/>
                  </a:ext>
                </a:extLst>
              </p:cNvPr>
              <p:cNvSpPr txBox="1"/>
              <p:nvPr/>
            </p:nvSpPr>
            <p:spPr>
              <a:xfrm>
                <a:off x="7892692" y="2414856"/>
                <a:ext cx="3555140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𝐵𝑒𝑟𝑎𝑤𝑎𝑛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2C7B16C-5608-9D44-9409-1B75BB0F1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2692" y="2414856"/>
                <a:ext cx="3555140" cy="461665"/>
              </a:xfrm>
              <a:prstGeom prst="rect">
                <a:avLst/>
              </a:prstGeom>
              <a:blipFill>
                <a:blip r:embed="rId3"/>
                <a:stretch>
                  <a:fillRect l="-2135" r="-3559" b="-35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ED3BFC-79E7-364E-B580-FD8767B1CEA6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8467" y="1840650"/>
            <a:ext cx="1664167" cy="686420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55BC7C-46F5-CC49-813B-38F4DF493736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6849687" y="2645689"/>
            <a:ext cx="1043005" cy="580284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61A722F-FD55-3045-A610-0919831B42EE}"/>
                  </a:ext>
                </a:extLst>
              </p:cNvPr>
              <p:cNvSpPr txBox="1"/>
              <p:nvPr/>
            </p:nvSpPr>
            <p:spPr>
              <a:xfrm>
                <a:off x="7579658" y="3809656"/>
                <a:ext cx="454194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𝐻𝑢𝑗𝑎𝑛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𝐵𝑒𝑟𝑎𝑤𝑎𝑛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=?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61A722F-FD55-3045-A610-0919831B4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658" y="3809656"/>
                <a:ext cx="4541949" cy="369332"/>
              </a:xfrm>
              <a:prstGeom prst="rect">
                <a:avLst/>
              </a:prstGeom>
              <a:blipFill>
                <a:blip r:embed="rId4"/>
                <a:stretch>
                  <a:fillRect l="-1114" r="-1114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8FEED15-24C7-784C-BF10-62E2190B8238}"/>
                  </a:ext>
                </a:extLst>
              </p:cNvPr>
              <p:cNvSpPr txBox="1"/>
              <p:nvPr/>
            </p:nvSpPr>
            <p:spPr>
              <a:xfrm>
                <a:off x="7822634" y="1655984"/>
                <a:ext cx="409881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𝐵𝑒𝑟𝑎𝑤𝑎𝑛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𝐻𝑢𝑗𝑎𝑛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8FEED15-24C7-784C-BF10-62E2190B8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634" y="1655984"/>
                <a:ext cx="4098814" cy="369332"/>
              </a:xfrm>
              <a:prstGeom prst="rect">
                <a:avLst/>
              </a:prstGeom>
              <a:blipFill>
                <a:blip r:embed="rId5"/>
                <a:stretch>
                  <a:fillRect l="-926" r="-2160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303092B-D50C-FC4D-896F-75C73D8389D1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6361793" y="3347991"/>
            <a:ext cx="1633421" cy="696254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0DEC63A-4700-3A49-AB92-AD134648C09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5877098" y="3994322"/>
            <a:ext cx="1702560" cy="1637630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7391219-FCC3-AC45-935F-573D2F021502}"/>
                  </a:ext>
                </a:extLst>
              </p:cNvPr>
              <p:cNvSpPr txBox="1"/>
              <p:nvPr/>
            </p:nvSpPr>
            <p:spPr>
              <a:xfrm>
                <a:off x="8126441" y="4327418"/>
                <a:ext cx="3227358" cy="874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7391219-FCC3-AC45-935F-573D2F0215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6441" y="4327418"/>
                <a:ext cx="3227358" cy="874598"/>
              </a:xfrm>
              <a:prstGeom prst="rect">
                <a:avLst/>
              </a:prstGeom>
              <a:blipFill>
                <a:blip r:embed="rId6"/>
                <a:stretch>
                  <a:fillRect r="-392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72DFBF7-25C0-014B-84F2-F9D51507BBA4}"/>
                  </a:ext>
                </a:extLst>
              </p:cNvPr>
              <p:cNvSpPr txBox="1"/>
              <p:nvPr/>
            </p:nvSpPr>
            <p:spPr>
              <a:xfrm>
                <a:off x="7509286" y="5363163"/>
                <a:ext cx="4682692" cy="735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0.1∗0.5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0.4</m:t>
                          </m:r>
                        </m:den>
                      </m:f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=0.125=12.5%</m:t>
                      </m:r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72DFBF7-25C0-014B-84F2-F9D51507BB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9286" y="5363163"/>
                <a:ext cx="4682692" cy="735201"/>
              </a:xfrm>
              <a:prstGeom prst="rect">
                <a:avLst/>
              </a:prstGeom>
              <a:blipFill>
                <a:blip r:embed="rId7"/>
                <a:stretch>
                  <a:fillRect b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624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4" grpId="0"/>
      <p:bldP spid="20" grpId="0"/>
      <p:bldP spid="23" grpId="0"/>
      <p:bldP spid="32" grpId="0"/>
      <p:bldP spid="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33917-904B-1140-9FB6-0F39C093D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82279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</a:t>
            </a:r>
            <a:r>
              <a:rPr lang="en-US" dirty="0" err="1"/>
              <a:t>Contoh</a:t>
            </a:r>
            <a:r>
              <a:rPr lang="en-US" dirty="0"/>
              <a:t> #2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A7D27-8B6A-AB47-818F-4F256B9E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C3F62CA-4D88-E64A-AECC-13961E673C8F}"/>
              </a:ext>
            </a:extLst>
          </p:cNvPr>
          <p:cNvSpPr/>
          <p:nvPr/>
        </p:nvSpPr>
        <p:spPr>
          <a:xfrm>
            <a:off x="838200" y="1508839"/>
            <a:ext cx="6127864" cy="3229416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D" sz="2200" dirty="0"/>
              <a:t>1 </a:t>
            </a:r>
            <a:r>
              <a:rPr lang="en-ID" sz="2200" dirty="0" err="1"/>
              <a:t>dadu</a:t>
            </a:r>
            <a:r>
              <a:rPr lang="en-ID" sz="2200" dirty="0"/>
              <a:t> </a:t>
            </a:r>
            <a:r>
              <a:rPr lang="en-ID" sz="2200" dirty="0" err="1"/>
              <a:t>merupakan</a:t>
            </a:r>
            <a:r>
              <a:rPr lang="en-ID" sz="2200" dirty="0"/>
              <a:t> </a:t>
            </a:r>
            <a:r>
              <a:rPr lang="en-ID" sz="2200" dirty="0" err="1"/>
              <a:t>dadu</a:t>
            </a:r>
            <a:r>
              <a:rPr lang="en-ID" sz="2200" dirty="0"/>
              <a:t> normal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D" sz="2200" dirty="0" err="1"/>
              <a:t>Dadu</a:t>
            </a:r>
            <a:r>
              <a:rPr lang="en-ID" sz="2200" dirty="0"/>
              <a:t> </a:t>
            </a:r>
            <a:r>
              <a:rPr lang="en-ID" sz="2200" dirty="0" err="1"/>
              <a:t>lainnya</a:t>
            </a:r>
            <a:r>
              <a:rPr lang="en-ID" sz="2200" dirty="0"/>
              <a:t> </a:t>
            </a:r>
            <a:r>
              <a:rPr lang="en-ID" sz="2200" dirty="0" err="1"/>
              <a:t>mempunyai</a:t>
            </a:r>
            <a:r>
              <a:rPr lang="en-ID" sz="2200" dirty="0"/>
              <a:t> </a:t>
            </a:r>
            <a:r>
              <a:rPr lang="en-ID" sz="2200" dirty="0" err="1"/>
              <a:t>peluang</a:t>
            </a:r>
            <a:r>
              <a:rPr lang="en-ID" sz="2200" dirty="0"/>
              <a:t> </a:t>
            </a:r>
            <a:r>
              <a:rPr lang="en-ID" sz="2200" dirty="0" err="1"/>
              <a:t>munculnya</a:t>
            </a:r>
            <a:r>
              <a:rPr lang="en-ID" sz="2200" dirty="0"/>
              <a:t> </a:t>
            </a:r>
            <a:r>
              <a:rPr lang="en-ID" sz="2200" dirty="0" err="1"/>
              <a:t>angka</a:t>
            </a:r>
            <a:r>
              <a:rPr lang="en-ID" sz="2200" dirty="0"/>
              <a:t> 6 </a:t>
            </a:r>
            <a:r>
              <a:rPr lang="en-ID" sz="2200" dirty="0" err="1"/>
              <a:t>adalah</a:t>
            </a:r>
            <a:r>
              <a:rPr lang="en-ID" sz="2200" dirty="0"/>
              <a:t> 50% (</a:t>
            </a:r>
            <a:r>
              <a:rPr lang="en-ID" sz="2200" dirty="0">
                <a:solidFill>
                  <a:srgbClr val="FFC000"/>
                </a:solidFill>
              </a:rPr>
              <a:t>1,2,3,4,5,6,6,6,6,6</a:t>
            </a:r>
            <a:r>
              <a:rPr lang="en-ID" sz="2200" dirty="0"/>
              <a:t>) </a:t>
            </a:r>
            <a:r>
              <a:rPr lang="en-ID" sz="2200" dirty="0">
                <a:sym typeface="Wingdings" pitchFamily="2" charset="2"/>
              </a:rPr>
              <a:t> </a:t>
            </a:r>
            <a:r>
              <a:rPr lang="en-ID" sz="2200" dirty="0" err="1">
                <a:sym typeface="Wingdings" pitchFamily="2" charset="2"/>
              </a:rPr>
              <a:t>dadu</a:t>
            </a:r>
            <a:r>
              <a:rPr lang="en-ID" sz="2200" dirty="0">
                <a:sym typeface="Wingdings" pitchFamily="2" charset="2"/>
              </a:rPr>
              <a:t> </a:t>
            </a:r>
            <a:r>
              <a:rPr lang="en-ID" sz="2200" dirty="0" err="1">
                <a:sym typeface="Wingdings" pitchFamily="2" charset="2"/>
              </a:rPr>
              <a:t>tidak</a:t>
            </a:r>
            <a:r>
              <a:rPr lang="en-ID" sz="2200" dirty="0">
                <a:sym typeface="Wingdings" pitchFamily="2" charset="2"/>
              </a:rPr>
              <a:t> normal</a:t>
            </a:r>
            <a:endParaRPr lang="en-ID" sz="2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TANPA </a:t>
            </a:r>
            <a:r>
              <a:rPr lang="en-US" sz="2400" dirty="0" err="1"/>
              <a:t>mengetahui</a:t>
            </a:r>
            <a:r>
              <a:rPr lang="en-US" sz="2400" dirty="0"/>
              <a:t> </a:t>
            </a:r>
            <a:r>
              <a:rPr lang="en-US" sz="2400" dirty="0" err="1"/>
              <a:t>dadu</a:t>
            </a:r>
            <a:r>
              <a:rPr lang="en-US" sz="2400" dirty="0"/>
              <a:t> yang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pilih</a:t>
            </a:r>
            <a:r>
              <a:rPr lang="en-US" sz="2400" dirty="0"/>
              <a:t>,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lempar</a:t>
            </a:r>
            <a:r>
              <a:rPr lang="en-US" sz="2400" dirty="0"/>
              <a:t> </a:t>
            </a:r>
            <a:r>
              <a:rPr lang="en-US" sz="2400" dirty="0" err="1"/>
              <a:t>dadu</a:t>
            </a:r>
            <a:r>
              <a:rPr lang="en-US" sz="2400" dirty="0"/>
              <a:t> </a:t>
            </a:r>
            <a:r>
              <a:rPr lang="en-US" sz="2400" dirty="0" err="1"/>
              <a:t>tersebut</a:t>
            </a:r>
            <a:r>
              <a:rPr lang="en-US" sz="2400" dirty="0"/>
              <a:t>, </a:t>
            </a:r>
            <a:r>
              <a:rPr lang="en-US" sz="2400" dirty="0" err="1"/>
              <a:t>kemudian</a:t>
            </a:r>
            <a:r>
              <a:rPr lang="en-US" sz="2400" dirty="0"/>
              <a:t> </a:t>
            </a:r>
            <a:r>
              <a:rPr lang="en-US" sz="2400" dirty="0" err="1"/>
              <a:t>muncul</a:t>
            </a:r>
            <a:r>
              <a:rPr lang="en-US" sz="2400" dirty="0"/>
              <a:t> </a:t>
            </a:r>
            <a:r>
              <a:rPr lang="en-US" sz="2400" dirty="0" err="1"/>
              <a:t>angka</a:t>
            </a:r>
            <a:r>
              <a:rPr lang="en-US" sz="2400" dirty="0"/>
              <a:t> 6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3860732-A398-9C47-9F91-27F3D862CF51}"/>
              </a:ext>
            </a:extLst>
          </p:cNvPr>
          <p:cNvSpPr/>
          <p:nvPr/>
        </p:nvSpPr>
        <p:spPr>
          <a:xfrm>
            <a:off x="1119569" y="1159387"/>
            <a:ext cx="5148226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Kita </a:t>
            </a:r>
            <a:r>
              <a:rPr lang="en-US" sz="2200" dirty="0" err="1"/>
              <a:t>mempunya</a:t>
            </a:r>
            <a:r>
              <a:rPr lang="en-US" sz="2200" dirty="0"/>
              <a:t> 2 </a:t>
            </a:r>
            <a:r>
              <a:rPr lang="en-US" sz="2200" dirty="0" err="1"/>
              <a:t>buah</a:t>
            </a:r>
            <a:r>
              <a:rPr lang="en-US" sz="2200" dirty="0"/>
              <a:t> </a:t>
            </a:r>
            <a:r>
              <a:rPr lang="en-US" sz="2200" dirty="0" err="1"/>
              <a:t>dadu</a:t>
            </a:r>
            <a:r>
              <a:rPr lang="en-US" sz="2200" dirty="0"/>
              <a:t>, </a:t>
            </a:r>
            <a:r>
              <a:rPr lang="en-US" sz="2200" dirty="0" err="1"/>
              <a:t>namun</a:t>
            </a:r>
            <a:r>
              <a:rPr lang="en-US" sz="2200" dirty="0"/>
              <a:t> . . .</a:t>
            </a:r>
            <a:endParaRPr lang="en-US" sz="2200" dirty="0">
              <a:solidFill>
                <a:srgbClr val="0E1F43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A580A9-F21C-AF42-9B7B-934300B43F6A}"/>
              </a:ext>
            </a:extLst>
          </p:cNvPr>
          <p:cNvSpPr txBox="1"/>
          <p:nvPr/>
        </p:nvSpPr>
        <p:spPr>
          <a:xfrm>
            <a:off x="681650" y="4812875"/>
            <a:ext cx="6463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Berapa</a:t>
            </a:r>
            <a:r>
              <a:rPr lang="en-US" sz="2400" dirty="0"/>
              <a:t> </a:t>
            </a:r>
            <a:r>
              <a:rPr lang="en-US" sz="2400" dirty="0" err="1"/>
              <a:t>peluang</a:t>
            </a:r>
            <a:r>
              <a:rPr lang="en-US" sz="2400" dirty="0"/>
              <a:t>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melempar</a:t>
            </a:r>
            <a:r>
              <a:rPr lang="en-US" sz="2400" dirty="0"/>
              <a:t> </a:t>
            </a:r>
            <a:r>
              <a:rPr lang="en-US" sz="2400" dirty="0" err="1"/>
              <a:t>dadu</a:t>
            </a:r>
            <a:r>
              <a:rPr lang="en-US" sz="2400" dirty="0"/>
              <a:t> </a:t>
            </a:r>
            <a:r>
              <a:rPr lang="en-US" sz="2400" dirty="0" err="1"/>
              <a:t>tidak</a:t>
            </a:r>
            <a:r>
              <a:rPr lang="en-US" sz="2400" dirty="0"/>
              <a:t> normal?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6569B9-8061-424B-AAA9-1097633DEB67}"/>
                  </a:ext>
                </a:extLst>
              </p:cNvPr>
              <p:cNvSpPr txBox="1"/>
              <p:nvPr/>
            </p:nvSpPr>
            <p:spPr>
              <a:xfrm>
                <a:off x="2299601" y="5344924"/>
                <a:ext cx="3227358" cy="874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6569B9-8061-424B-AAA9-1097633DE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9601" y="5344924"/>
                <a:ext cx="3227358" cy="874598"/>
              </a:xfrm>
              <a:prstGeom prst="rect">
                <a:avLst/>
              </a:prstGeom>
              <a:blipFill>
                <a:blip r:embed="rId2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3321B20E-539D-DC48-AAB7-EA753814141B}"/>
              </a:ext>
            </a:extLst>
          </p:cNvPr>
          <p:cNvGrpSpPr/>
          <p:nvPr/>
        </p:nvGrpSpPr>
        <p:grpSpPr>
          <a:xfrm>
            <a:off x="7144910" y="662980"/>
            <a:ext cx="205047" cy="5370022"/>
            <a:chOff x="7132319" y="827117"/>
            <a:chExt cx="205047" cy="5370022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4BE15F7-1A69-0846-896B-7EAE0BF973E6}"/>
                </a:ext>
              </a:extLst>
            </p:cNvPr>
            <p:cNvCxnSpPr>
              <a:cxnSpLocks/>
            </p:cNvCxnSpPr>
            <p:nvPr/>
          </p:nvCxnSpPr>
          <p:spPr>
            <a:xfrm>
              <a:off x="7132319" y="827117"/>
              <a:ext cx="0" cy="5370022"/>
            </a:xfrm>
            <a:prstGeom prst="line">
              <a:avLst/>
            </a:prstGeom>
            <a:ln w="571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EFB8B49-6FFE-8349-A1FE-DE40DA399285}"/>
                </a:ext>
              </a:extLst>
            </p:cNvPr>
            <p:cNvCxnSpPr>
              <a:cxnSpLocks/>
            </p:cNvCxnSpPr>
            <p:nvPr/>
          </p:nvCxnSpPr>
          <p:spPr>
            <a:xfrm>
              <a:off x="7234843" y="827117"/>
              <a:ext cx="0" cy="5370022"/>
            </a:xfrm>
            <a:prstGeom prst="line">
              <a:avLst/>
            </a:prstGeom>
            <a:ln w="190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D34434C-1FB7-994E-9922-7E41F0062F6A}"/>
                </a:ext>
              </a:extLst>
            </p:cNvPr>
            <p:cNvCxnSpPr>
              <a:cxnSpLocks/>
            </p:cNvCxnSpPr>
            <p:nvPr/>
          </p:nvCxnSpPr>
          <p:spPr>
            <a:xfrm>
              <a:off x="7337366" y="827117"/>
              <a:ext cx="0" cy="5370022"/>
            </a:xfrm>
            <a:prstGeom prst="line">
              <a:avLst/>
            </a:prstGeom>
            <a:ln w="571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BB36ACA-CE4E-324C-92F5-7F7D3216C876}"/>
              </a:ext>
            </a:extLst>
          </p:cNvPr>
          <p:cNvSpPr/>
          <p:nvPr/>
        </p:nvSpPr>
        <p:spPr>
          <a:xfrm>
            <a:off x="7525076" y="662980"/>
            <a:ext cx="2475571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APA YANG DICARI?</a:t>
            </a:r>
            <a:endParaRPr lang="en-US" sz="2200" dirty="0">
              <a:solidFill>
                <a:srgbClr val="0E1F43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A6332F-4E42-BD4B-B968-75ECA41998B3}"/>
              </a:ext>
            </a:extLst>
          </p:cNvPr>
          <p:cNvSpPr txBox="1"/>
          <p:nvPr/>
        </p:nvSpPr>
        <p:spPr>
          <a:xfrm>
            <a:off x="7525076" y="1347142"/>
            <a:ext cx="4453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Kemungkinan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yang </a:t>
            </a:r>
            <a:r>
              <a:rPr lang="en-US" dirty="0" err="1"/>
              <a:t>dilempar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normal (bias)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6602E2-C1C1-984A-AB4B-13D7B9B97815}"/>
              </a:ext>
            </a:extLst>
          </p:cNvPr>
          <p:cNvSpPr/>
          <p:nvPr/>
        </p:nvSpPr>
        <p:spPr>
          <a:xfrm>
            <a:off x="7525076" y="2054886"/>
            <a:ext cx="2475571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FAKTA KEJADIAN</a:t>
            </a:r>
            <a:endParaRPr lang="en-US" sz="2200" dirty="0">
              <a:solidFill>
                <a:srgbClr val="0E1F43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93A523-385C-D24F-A80F-0B2E5F7A69EB}"/>
              </a:ext>
            </a:extLst>
          </p:cNvPr>
          <p:cNvSpPr txBox="1"/>
          <p:nvPr/>
        </p:nvSpPr>
        <p:spPr>
          <a:xfrm>
            <a:off x="7525076" y="2782669"/>
            <a:ext cx="445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Angka yang </a:t>
            </a:r>
            <a:r>
              <a:rPr lang="en-US" dirty="0" err="1"/>
              <a:t>muncul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6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502C9DB-540C-FD41-9A00-19BA8B1FC2F7}"/>
              </a:ext>
            </a:extLst>
          </p:cNvPr>
          <p:cNvSpPr/>
          <p:nvPr/>
        </p:nvSpPr>
        <p:spPr>
          <a:xfrm>
            <a:off x="7525077" y="3210830"/>
            <a:ext cx="1693738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/>
              <a:t>Sehingga</a:t>
            </a:r>
            <a:endParaRPr lang="en-US" sz="22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3D94BEC-DDBC-5741-A609-6C4C576A1C35}"/>
                  </a:ext>
                </a:extLst>
              </p:cNvPr>
              <p:cNvSpPr txBox="1"/>
              <p:nvPr/>
            </p:nvSpPr>
            <p:spPr>
              <a:xfrm>
                <a:off x="9242368" y="3347991"/>
                <a:ext cx="26010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=?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3D94BEC-DDBC-5741-A609-6C4C576A1C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2368" y="3347991"/>
                <a:ext cx="260109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55878A84-0FAF-5D4C-B777-D408E552E764}"/>
              </a:ext>
            </a:extLst>
          </p:cNvPr>
          <p:cNvCxnSpPr>
            <a:cxnSpLocks/>
            <a:stCxn id="21" idx="3"/>
            <a:endCxn id="15" idx="3"/>
          </p:cNvCxnSpPr>
          <p:nvPr/>
        </p:nvCxnSpPr>
        <p:spPr>
          <a:xfrm flipV="1">
            <a:off x="11843465" y="1670308"/>
            <a:ext cx="135172" cy="1862349"/>
          </a:xfrm>
          <a:prstGeom prst="curvedConnector3">
            <a:avLst>
              <a:gd name="adj1" fmla="val 207621"/>
            </a:avLst>
          </a:prstGeom>
          <a:ln w="28575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F1C84BB-3A01-0246-AC23-194EABB97136}"/>
              </a:ext>
            </a:extLst>
          </p:cNvPr>
          <p:cNvSpPr txBox="1"/>
          <p:nvPr/>
        </p:nvSpPr>
        <p:spPr>
          <a:xfrm>
            <a:off x="7525076" y="3940955"/>
            <a:ext cx="3293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Maka</a:t>
            </a:r>
            <a:r>
              <a:rPr lang="en-US" dirty="0"/>
              <a:t>,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kaidah</a:t>
            </a:r>
            <a:r>
              <a:rPr lang="en-US" dirty="0"/>
              <a:t> Bayes,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F6F41B-3908-E24E-8C31-2FDB2C1E22A3}"/>
                  </a:ext>
                </a:extLst>
              </p:cNvPr>
              <p:cNvSpPr txBox="1"/>
              <p:nvPr/>
            </p:nvSpPr>
            <p:spPr>
              <a:xfrm>
                <a:off x="7580535" y="4394081"/>
                <a:ext cx="235365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1F6F41B-3908-E24E-8C31-2FDB2C1E2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0535" y="4394081"/>
                <a:ext cx="2353658" cy="307777"/>
              </a:xfrm>
              <a:prstGeom prst="rect">
                <a:avLst/>
              </a:prstGeom>
              <a:blipFill>
                <a:blip r:embed="rId4"/>
                <a:stretch>
                  <a:fillRect l="-2151" r="-1613"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3440C69-8316-D44D-9AFE-E095F05999B9}"/>
                  </a:ext>
                </a:extLst>
              </p:cNvPr>
              <p:cNvSpPr txBox="1"/>
              <p:nvPr/>
            </p:nvSpPr>
            <p:spPr>
              <a:xfrm>
                <a:off x="7580535" y="4812875"/>
                <a:ext cx="199048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3440C69-8316-D44D-9AFE-E095F0599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0535" y="4812875"/>
                <a:ext cx="1990481" cy="307777"/>
              </a:xfrm>
              <a:prstGeom prst="rect">
                <a:avLst/>
              </a:prstGeom>
              <a:blipFill>
                <a:blip r:embed="rId5"/>
                <a:stretch>
                  <a:fillRect l="-2548" r="-2548"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B5387D8D-60B5-C54D-B4CE-6DEAF469966E}"/>
              </a:ext>
            </a:extLst>
          </p:cNvPr>
          <p:cNvSpPr txBox="1"/>
          <p:nvPr/>
        </p:nvSpPr>
        <p:spPr>
          <a:xfrm>
            <a:off x="7580535" y="5274540"/>
            <a:ext cx="356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dan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FBDAFC9-2810-054A-A023-369B90C3909A}"/>
                  </a:ext>
                </a:extLst>
              </p:cNvPr>
              <p:cNvSpPr txBox="1"/>
              <p:nvPr/>
            </p:nvSpPr>
            <p:spPr>
              <a:xfrm>
                <a:off x="7580534" y="5725225"/>
                <a:ext cx="2835007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6|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FBDAFC9-2810-054A-A023-369B90C390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0534" y="5725225"/>
                <a:ext cx="2835007" cy="307777"/>
              </a:xfrm>
              <a:prstGeom prst="rect">
                <a:avLst/>
              </a:prstGeom>
              <a:blipFill>
                <a:blip r:embed="rId6"/>
                <a:stretch>
                  <a:fillRect l="-1786" r="-1339" b="-2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87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 animBg="1"/>
      <p:bldP spid="15" grpId="0"/>
      <p:bldP spid="17" grpId="0" animBg="1"/>
      <p:bldP spid="19" grpId="0"/>
      <p:bldP spid="20" grpId="0" animBg="1"/>
      <p:bldP spid="21" grpId="0"/>
      <p:bldP spid="25" grpId="0"/>
      <p:bldP spid="26" grpId="0"/>
      <p:bldP spid="31" grpId="0"/>
      <p:bldP spid="32" grpId="0"/>
      <p:bldP spid="3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A7905-8299-3E4B-B6BE-474DF0163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07464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Bayes: </a:t>
            </a:r>
            <a:r>
              <a:rPr lang="en-US" dirty="0" err="1"/>
              <a:t>Contoh</a:t>
            </a:r>
            <a:r>
              <a:rPr lang="en-US" dirty="0"/>
              <a:t> #2 – Part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086888-CAA3-9E4C-8370-60445D82E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EEC68C-8A8E-9045-B82F-E5EC50BE37C3}"/>
                  </a:ext>
                </a:extLst>
              </p:cNvPr>
              <p:cNvSpPr txBox="1"/>
              <p:nvPr/>
            </p:nvSpPr>
            <p:spPr>
              <a:xfrm>
                <a:off x="947774" y="1967506"/>
                <a:ext cx="32070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EEC68C-8A8E-9045-B82F-E5EC50BE37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774" y="1967506"/>
                <a:ext cx="3207079" cy="4001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73EE9F1-FB5E-0440-A877-FD44B7880793}"/>
                  </a:ext>
                </a:extLst>
              </p:cNvPr>
              <p:cNvSpPr txBox="1"/>
              <p:nvPr/>
            </p:nvSpPr>
            <p:spPr>
              <a:xfrm>
                <a:off x="4315940" y="3053794"/>
                <a:ext cx="2766504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73EE9F1-FB5E-0440-A877-FD44B7880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940" y="3053794"/>
                <a:ext cx="2766504" cy="307777"/>
              </a:xfrm>
              <a:prstGeom prst="rect">
                <a:avLst/>
              </a:prstGeom>
              <a:blipFill>
                <a:blip r:embed="rId3"/>
                <a:stretch>
                  <a:fillRect l="-2740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6092D9E-766D-C941-9528-CEABE626E2F9}"/>
                  </a:ext>
                </a:extLst>
              </p:cNvPr>
              <p:cNvSpPr txBox="1"/>
              <p:nvPr/>
            </p:nvSpPr>
            <p:spPr>
              <a:xfrm>
                <a:off x="4281933" y="3801527"/>
                <a:ext cx="1990481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6092D9E-766D-C941-9528-CEABE626E2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1933" y="3801527"/>
                <a:ext cx="1990481" cy="307777"/>
              </a:xfrm>
              <a:prstGeom prst="rect">
                <a:avLst/>
              </a:prstGeom>
              <a:blipFill>
                <a:blip r:embed="rId4"/>
                <a:stretch>
                  <a:fillRect l="-1899" r="-2532"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F4264E-4199-2A44-B736-5072FE522200}"/>
                  </a:ext>
                </a:extLst>
              </p:cNvPr>
              <p:cNvSpPr txBox="1"/>
              <p:nvPr/>
            </p:nvSpPr>
            <p:spPr>
              <a:xfrm>
                <a:off x="4315940" y="1998284"/>
                <a:ext cx="283500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6|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=??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F4264E-4199-2A44-B736-5072FE5222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940" y="1998284"/>
                <a:ext cx="2835007" cy="307777"/>
              </a:xfrm>
              <a:prstGeom prst="rect">
                <a:avLst/>
              </a:prstGeom>
              <a:blipFill>
                <a:blip r:embed="rId5"/>
                <a:stretch>
                  <a:fillRect l="-2667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7F2421D-B8E4-8B45-A5F7-E8FD56AC1F50}"/>
              </a:ext>
            </a:extLst>
          </p:cNvPr>
          <p:cNvSpPr/>
          <p:nvPr/>
        </p:nvSpPr>
        <p:spPr>
          <a:xfrm>
            <a:off x="947774" y="1153346"/>
            <a:ext cx="2903020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Nilai yang </a:t>
            </a:r>
            <a:r>
              <a:rPr lang="en-US" sz="2200" dirty="0" err="1"/>
              <a:t>perlu</a:t>
            </a:r>
            <a:r>
              <a:rPr lang="en-US" sz="2200" dirty="0"/>
              <a:t> </a:t>
            </a:r>
            <a:r>
              <a:rPr lang="en-US" sz="2200" dirty="0" err="1"/>
              <a:t>dicari</a:t>
            </a:r>
            <a:endParaRPr lang="en-US" sz="2200" dirty="0">
              <a:solidFill>
                <a:srgbClr val="0E1F43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BCC596D-F073-1B49-B222-FCD946C03AA3}"/>
              </a:ext>
            </a:extLst>
          </p:cNvPr>
          <p:cNvSpPr/>
          <p:nvPr/>
        </p:nvSpPr>
        <p:spPr>
          <a:xfrm>
            <a:off x="4281933" y="1153346"/>
            <a:ext cx="1221093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FAKTA</a:t>
            </a:r>
            <a:endParaRPr lang="en-US" sz="2200" dirty="0">
              <a:solidFill>
                <a:srgbClr val="0E1F43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A884C8-4FC5-A840-9ACA-33EFF7C0600E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7150947" y="2152173"/>
            <a:ext cx="787708" cy="0"/>
          </a:xfrm>
          <a:prstGeom prst="straightConnector1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ED2300-041A-8641-A6CC-7ADF1AA1C0F9}"/>
                  </a:ext>
                </a:extLst>
              </p:cNvPr>
              <p:cNvSpPr txBox="1"/>
              <p:nvPr/>
            </p:nvSpPr>
            <p:spPr>
              <a:xfrm>
                <a:off x="8037149" y="1488994"/>
                <a:ext cx="4030803" cy="11649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Fakta 50% </a:t>
                </a:r>
                <a:r>
                  <a:rPr lang="en-US" dirty="0" err="1"/>
                  <a:t>angka</a:t>
                </a:r>
                <a:r>
                  <a:rPr lang="en-US" dirty="0"/>
                  <a:t> 6 </a:t>
                </a:r>
                <a:r>
                  <a:rPr lang="en-US" dirty="0" err="1"/>
                  <a:t>akan</a:t>
                </a:r>
                <a:r>
                  <a:rPr lang="en-US" dirty="0"/>
                  <a:t> </a:t>
                </a:r>
                <a:r>
                  <a:rPr lang="en-US" dirty="0" err="1"/>
                  <a:t>muncul</a:t>
                </a:r>
                <a:r>
                  <a:rPr lang="en-US" dirty="0"/>
                  <a:t> pada </a:t>
                </a:r>
                <a:r>
                  <a:rPr lang="en-US" dirty="0" err="1"/>
                  <a:t>dadu</a:t>
                </a:r>
                <a:r>
                  <a:rPr lang="en-US" dirty="0"/>
                  <a:t> bias, </a:t>
                </a:r>
                <a:r>
                  <a:rPr lang="en-US" dirty="0" err="1"/>
                  <a:t>maka</a:t>
                </a:r>
                <a:r>
                  <a:rPr lang="en-US" dirty="0"/>
                  <a:t>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ED2300-041A-8641-A6CC-7ADF1AA1C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7149" y="1488994"/>
                <a:ext cx="4030803" cy="1164934"/>
              </a:xfrm>
              <a:prstGeom prst="rect">
                <a:avLst/>
              </a:prstGeom>
              <a:blipFill>
                <a:blip r:embed="rId6"/>
                <a:stretch>
                  <a:fillRect l="-1254" t="-2174" b="-3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8B1A33D-1BD2-1A44-BE10-E6517F38E6C1}"/>
              </a:ext>
            </a:extLst>
          </p:cNvPr>
          <p:cNvCxnSpPr>
            <a:cxnSpLocks/>
          </p:cNvCxnSpPr>
          <p:nvPr/>
        </p:nvCxnSpPr>
        <p:spPr>
          <a:xfrm>
            <a:off x="6666807" y="3207682"/>
            <a:ext cx="1203345" cy="0"/>
          </a:xfrm>
          <a:prstGeom prst="straightConnector1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01099F7-76AF-D54C-A780-0C6D12EEDBA4}"/>
                  </a:ext>
                </a:extLst>
              </p:cNvPr>
              <p:cNvSpPr txBox="1"/>
              <p:nvPr/>
            </p:nvSpPr>
            <p:spPr>
              <a:xfrm>
                <a:off x="7870152" y="2807817"/>
                <a:ext cx="4197800" cy="8879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Fakta, </a:t>
                </a:r>
                <a:r>
                  <a:rPr lang="en-US" dirty="0" err="1"/>
                  <a:t>ada</a:t>
                </a:r>
                <a:r>
                  <a:rPr lang="en-US" dirty="0"/>
                  <a:t> 2 </a:t>
                </a:r>
                <a:r>
                  <a:rPr lang="en-US" dirty="0" err="1"/>
                  <a:t>dadu</a:t>
                </a:r>
                <a:r>
                  <a:rPr lang="en-US" dirty="0"/>
                  <a:t>, normal dan bias, </a:t>
                </a:r>
                <a:r>
                  <a:rPr lang="en-US" dirty="0" err="1"/>
                  <a:t>maka</a:t>
                </a:r>
                <a:r>
                  <a:rPr lang="en-US" dirty="0"/>
                  <a:t>,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01099F7-76AF-D54C-A780-0C6D12EEDB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0152" y="2807817"/>
                <a:ext cx="4197800" cy="887935"/>
              </a:xfrm>
              <a:prstGeom prst="rect">
                <a:avLst/>
              </a:prstGeom>
              <a:blipFill>
                <a:blip r:embed="rId7"/>
                <a:stretch>
                  <a:fillRect l="-1205" t="-4286"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D93BB3E-364C-9042-9F7F-BB820D975F0F}"/>
              </a:ext>
            </a:extLst>
          </p:cNvPr>
          <p:cNvCxnSpPr>
            <a:cxnSpLocks/>
          </p:cNvCxnSpPr>
          <p:nvPr/>
        </p:nvCxnSpPr>
        <p:spPr>
          <a:xfrm>
            <a:off x="6341456" y="3932217"/>
            <a:ext cx="1695693" cy="0"/>
          </a:xfrm>
          <a:prstGeom prst="straightConnector1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877567-35A7-504A-A131-8F13706555D2}"/>
              </a:ext>
            </a:extLst>
          </p:cNvPr>
          <p:cNvSpPr txBox="1"/>
          <p:nvPr/>
        </p:nvSpPr>
        <p:spPr>
          <a:xfrm>
            <a:off x="8037149" y="3719935"/>
            <a:ext cx="2352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?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4A81614-ADAE-3546-9944-4F051362EA77}"/>
              </a:ext>
            </a:extLst>
          </p:cNvPr>
          <p:cNvGrpSpPr/>
          <p:nvPr/>
        </p:nvGrpSpPr>
        <p:grpSpPr>
          <a:xfrm>
            <a:off x="902391" y="4421112"/>
            <a:ext cx="10909993" cy="81733"/>
            <a:chOff x="4281933" y="4314556"/>
            <a:chExt cx="5370022" cy="6927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587EF1-49EF-8340-8059-1C4BFB95098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966944" y="1629545"/>
              <a:ext cx="0" cy="5370022"/>
            </a:xfrm>
            <a:prstGeom prst="line">
              <a:avLst/>
            </a:prstGeom>
            <a:ln w="571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3271046-964E-A14D-88F0-A34B5BAA91D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966944" y="1698817"/>
              <a:ext cx="0" cy="5370022"/>
            </a:xfrm>
            <a:prstGeom prst="line">
              <a:avLst/>
            </a:prstGeom>
            <a:ln w="19050">
              <a:solidFill>
                <a:srgbClr val="0E1F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1B36752-7C99-DA47-8531-BC85127DDB2D}"/>
                  </a:ext>
                </a:extLst>
              </p:cNvPr>
              <p:cNvSpPr txBox="1"/>
              <p:nvPr/>
            </p:nvSpPr>
            <p:spPr>
              <a:xfrm>
                <a:off x="381000" y="4642258"/>
                <a:ext cx="475034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Terdapat 2 </a:t>
                </a:r>
                <a:r>
                  <a:rPr lang="en-US" dirty="0" err="1"/>
                  <a:t>fenomena</a:t>
                </a:r>
                <a:r>
                  <a:rPr lang="en-US" dirty="0"/>
                  <a:t> yang </a:t>
                </a:r>
                <a:r>
                  <a:rPr lang="en-US" dirty="0" err="1"/>
                  <a:t>mungkin</a:t>
                </a:r>
                <a:r>
                  <a:rPr lang="en-US" dirty="0"/>
                  <a:t>,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dirty="0" err="1"/>
                  <a:t>Mendapatkan</a:t>
                </a:r>
                <a:r>
                  <a:rPr lang="en-US" dirty="0"/>
                  <a:t> </a:t>
                </a:r>
                <a:r>
                  <a:rPr lang="en-US" dirty="0" err="1"/>
                  <a:t>angka</a:t>
                </a:r>
                <a:r>
                  <a:rPr lang="en-US" dirty="0"/>
                  <a:t> 6 </a:t>
                </a:r>
                <a:r>
                  <a:rPr lang="en-US" dirty="0">
                    <a:solidFill>
                      <a:srgbClr val="F15429"/>
                    </a:solidFill>
                  </a:rPr>
                  <a:t>pada</a:t>
                </a:r>
                <a:r>
                  <a:rPr lang="en-US" dirty="0"/>
                  <a:t> </a:t>
                </a:r>
                <a:r>
                  <a:rPr lang="en-US" dirty="0" err="1"/>
                  <a:t>dadu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F15429"/>
                    </a:solidFill>
                  </a:rPr>
                  <a:t>bias</a:t>
                </a:r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𝐵𝑖𝑎𝑠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∩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6</m:t>
                        </m:r>
                      </m:e>
                    </m:d>
                  </m:oMath>
                </a14:m>
                <a:endParaRPr lang="en-US" b="0" dirty="0">
                  <a:sym typeface="Wingdings" pitchFamily="2" charset="2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dirty="0" err="1"/>
                  <a:t>Mendapatkan</a:t>
                </a:r>
                <a:r>
                  <a:rPr lang="en-US" dirty="0"/>
                  <a:t> </a:t>
                </a:r>
                <a:r>
                  <a:rPr lang="en-US" dirty="0" err="1"/>
                  <a:t>angka</a:t>
                </a:r>
                <a:r>
                  <a:rPr lang="en-US" dirty="0"/>
                  <a:t> 6 </a:t>
                </a:r>
                <a:r>
                  <a:rPr lang="en-US" dirty="0">
                    <a:solidFill>
                      <a:srgbClr val="F15429"/>
                    </a:solidFill>
                  </a:rPr>
                  <a:t>pada</a:t>
                </a:r>
                <a:r>
                  <a:rPr lang="en-US" dirty="0"/>
                  <a:t> </a:t>
                </a:r>
                <a:r>
                  <a:rPr lang="en-US" dirty="0" err="1"/>
                  <a:t>dadu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F15429"/>
                    </a:solidFill>
                  </a:rPr>
                  <a:t>normal</a:t>
                </a:r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𝑁𝑜𝑟𝑚𝑎𝑙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∩6)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1B36752-7C99-DA47-8531-BC85127DD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4642258"/>
                <a:ext cx="4750342" cy="1477328"/>
              </a:xfrm>
              <a:prstGeom prst="rect">
                <a:avLst/>
              </a:prstGeom>
              <a:blipFill>
                <a:blip r:embed="rId8"/>
                <a:stretch>
                  <a:fillRect l="-1333" t="-1709" b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ight Arrow 28">
            <a:extLst>
              <a:ext uri="{FF2B5EF4-FFF2-40B4-BE49-F238E27FC236}">
                <a16:creationId xmlns:a16="http://schemas.microsoft.com/office/drawing/2014/main" id="{2EDCDC57-7A5A-1444-81B4-77182B36A47E}"/>
              </a:ext>
            </a:extLst>
          </p:cNvPr>
          <p:cNvSpPr/>
          <p:nvPr/>
        </p:nvSpPr>
        <p:spPr>
          <a:xfrm>
            <a:off x="4928008" y="4982645"/>
            <a:ext cx="805435" cy="711621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7161E2F-0616-F94A-9B09-FF23455E6946}"/>
                  </a:ext>
                </a:extLst>
              </p:cNvPr>
              <p:cNvSpPr txBox="1"/>
              <p:nvPr/>
            </p:nvSpPr>
            <p:spPr>
              <a:xfrm>
                <a:off x="5604379" y="4553809"/>
                <a:ext cx="2718693" cy="5761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7161E2F-0616-F94A-9B09-FF23455E69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4379" y="4553809"/>
                <a:ext cx="2718693" cy="576183"/>
              </a:xfrm>
              <a:prstGeom prst="rect">
                <a:avLst/>
              </a:prstGeom>
              <a:blipFill>
                <a:blip r:embed="rId9"/>
                <a:stretch>
                  <a:fillRect l="-1860" r="-1860" b="-14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D52F25E-5AE1-4347-8903-419F4B4638F1}"/>
                  </a:ext>
                </a:extLst>
              </p:cNvPr>
              <p:cNvSpPr txBox="1"/>
              <p:nvPr/>
            </p:nvSpPr>
            <p:spPr>
              <a:xfrm>
                <a:off x="5442242" y="5591787"/>
                <a:ext cx="3417410" cy="8860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𝑁𝑜𝑟𝑚𝑎𝑙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D52F25E-5AE1-4347-8903-419F4B4638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2242" y="5591787"/>
                <a:ext cx="3417410" cy="88601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ight Arrow 31">
            <a:extLst>
              <a:ext uri="{FF2B5EF4-FFF2-40B4-BE49-F238E27FC236}">
                <a16:creationId xmlns:a16="http://schemas.microsoft.com/office/drawing/2014/main" id="{3F52A960-58B6-4E4D-AA5E-AA764DD5FF73}"/>
              </a:ext>
            </a:extLst>
          </p:cNvPr>
          <p:cNvSpPr/>
          <p:nvPr/>
        </p:nvSpPr>
        <p:spPr>
          <a:xfrm>
            <a:off x="8555410" y="4982645"/>
            <a:ext cx="1230283" cy="711621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Sehingga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E6BE8EA-C91D-0140-B3EB-0174FFF753DE}"/>
                  </a:ext>
                </a:extLst>
              </p:cNvPr>
              <p:cNvSpPr txBox="1"/>
              <p:nvPr/>
            </p:nvSpPr>
            <p:spPr>
              <a:xfrm>
                <a:off x="9800344" y="4982645"/>
                <a:ext cx="2267608" cy="5761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E6BE8EA-C91D-0140-B3EB-0174FFF753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0344" y="4982645"/>
                <a:ext cx="2267608" cy="576183"/>
              </a:xfrm>
              <a:prstGeom prst="rect">
                <a:avLst/>
              </a:prstGeom>
              <a:blipFill>
                <a:blip r:embed="rId11"/>
                <a:stretch>
                  <a:fillRect l="-1667" r="-2222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67D8EE14-DBCF-CA4F-8E93-00ADB9FD5EC3}"/>
              </a:ext>
            </a:extLst>
          </p:cNvPr>
          <p:cNvSpPr txBox="1"/>
          <p:nvPr/>
        </p:nvSpPr>
        <p:spPr>
          <a:xfrm>
            <a:off x="9834327" y="5621895"/>
            <a:ext cx="21996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(pada bias </a:t>
            </a:r>
            <a:r>
              <a:rPr lang="en-US" sz="1400" dirty="0" err="1"/>
              <a:t>maupun</a:t>
            </a:r>
            <a:r>
              <a:rPr lang="en-US" sz="1400" dirty="0"/>
              <a:t> normal)</a:t>
            </a:r>
          </a:p>
        </p:txBody>
      </p:sp>
    </p:spTree>
    <p:extLst>
      <p:ext uri="{BB962C8B-B14F-4D97-AF65-F5344CB8AC3E}">
        <p14:creationId xmlns:p14="http://schemas.microsoft.com/office/powerpoint/2010/main" val="119542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22" grpId="0"/>
      <p:bldP spid="28" grpId="0"/>
      <p:bldP spid="29" grpId="0" animBg="1"/>
      <p:bldP spid="30" grpId="0"/>
      <p:bldP spid="31" grpId="0"/>
      <p:bldP spid="32" grpId="0" animBg="1"/>
      <p:bldP spid="33" grpId="0"/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D45A1-7ACA-DA49-8003-E24934915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599151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 – </a:t>
            </a:r>
            <a:r>
              <a:rPr lang="en-US" dirty="0" err="1"/>
              <a:t>Contoh</a:t>
            </a:r>
            <a:r>
              <a:rPr lang="en-US" dirty="0"/>
              <a:t> #2: Final Part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B2C4F-3883-1345-8F58-E7B6839A4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1C2734A-A584-5B46-AB91-6626CB928A68}"/>
              </a:ext>
            </a:extLst>
          </p:cNvPr>
          <p:cNvSpPr/>
          <p:nvPr/>
        </p:nvSpPr>
        <p:spPr>
          <a:xfrm>
            <a:off x="947774" y="1153346"/>
            <a:ext cx="1321601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Maka</a:t>
            </a:r>
            <a:r>
              <a:rPr lang="en-US" sz="3200" dirty="0"/>
              <a:t>,</a:t>
            </a:r>
            <a:endParaRPr lang="en-US" sz="32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6850759-98E5-3B46-B7DF-45BD4C7EFD02}"/>
                  </a:ext>
                </a:extLst>
              </p:cNvPr>
              <p:cNvSpPr txBox="1"/>
              <p:nvPr/>
            </p:nvSpPr>
            <p:spPr>
              <a:xfrm>
                <a:off x="947774" y="2013712"/>
                <a:ext cx="3899016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6850759-98E5-3B46-B7DF-45BD4C7EFD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774" y="2013712"/>
                <a:ext cx="3899016" cy="806631"/>
              </a:xfrm>
              <a:prstGeom prst="rect">
                <a:avLst/>
              </a:prstGeom>
              <a:blipFill>
                <a:blip r:embed="rId2"/>
                <a:stretch>
                  <a:fillRect l="-1623" t="-1538" r="-1623" b="-12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769AD08-983E-194D-90C1-86AED6300526}"/>
                  </a:ext>
                </a:extLst>
              </p:cNvPr>
              <p:cNvSpPr txBox="1"/>
              <p:nvPr/>
            </p:nvSpPr>
            <p:spPr>
              <a:xfrm>
                <a:off x="947774" y="2862673"/>
                <a:ext cx="3228000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𝐵𝑖𝑎𝑠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769AD08-983E-194D-90C1-86AED63005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774" y="2862673"/>
                <a:ext cx="3228000" cy="806631"/>
              </a:xfrm>
              <a:prstGeom prst="rect">
                <a:avLst/>
              </a:prstGeom>
              <a:blipFill>
                <a:blip r:embed="rId3"/>
                <a:stretch>
                  <a:fillRect l="-1961" t="-1563" r="-2353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8AD6CA2-3E61-E447-BD3A-67CDF0EEA141}"/>
                  </a:ext>
                </a:extLst>
              </p:cNvPr>
              <p:cNvSpPr txBox="1"/>
              <p:nvPr/>
            </p:nvSpPr>
            <p:spPr>
              <a:xfrm>
                <a:off x="947774" y="3711633"/>
                <a:ext cx="2917337" cy="8050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(6)=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8AD6CA2-3E61-E447-BD3A-67CDF0EEA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774" y="3711633"/>
                <a:ext cx="2917337" cy="805092"/>
              </a:xfrm>
              <a:prstGeom prst="rect">
                <a:avLst/>
              </a:prstGeom>
              <a:blipFill>
                <a:blip r:embed="rId4"/>
                <a:stretch>
                  <a:fillRect l="-2165" t="-3125" r="-2165" b="-14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ight Arrow 10">
                <a:extLst>
                  <a:ext uri="{FF2B5EF4-FFF2-40B4-BE49-F238E27FC236}">
                    <a16:creationId xmlns:a16="http://schemas.microsoft.com/office/drawing/2014/main" id="{1BF72339-7457-E54B-96DC-F24AF19F8B98}"/>
                  </a:ext>
                </a:extLst>
              </p:cNvPr>
              <p:cNvSpPr/>
              <p:nvPr/>
            </p:nvSpPr>
            <p:spPr>
              <a:xfrm>
                <a:off x="4954384" y="2820343"/>
                <a:ext cx="2718261" cy="995199"/>
              </a:xfrm>
              <a:prstGeom prst="rightArrow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𝐵𝑖𝑎𝑠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𝑏𝑖𝑠𝑎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𝑑𝑖𝑐𝑎𝑟𝑖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ight Arrow 10">
                <a:extLst>
                  <a:ext uri="{FF2B5EF4-FFF2-40B4-BE49-F238E27FC236}">
                    <a16:creationId xmlns:a16="http://schemas.microsoft.com/office/drawing/2014/main" id="{1BF72339-7457-E54B-96DC-F24AF19F8B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4384" y="2820343"/>
                <a:ext cx="2718261" cy="995199"/>
              </a:xfrm>
              <a:prstGeom prst="rightArrow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6E7BD7A-1579-B941-8274-48FEFE53B5D3}"/>
                  </a:ext>
                </a:extLst>
              </p:cNvPr>
              <p:cNvSpPr txBox="1"/>
              <p:nvPr/>
            </p:nvSpPr>
            <p:spPr>
              <a:xfrm>
                <a:off x="7855053" y="2182089"/>
                <a:ext cx="3549433" cy="9126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6E7BD7A-1579-B941-8274-48FEFE53B5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053" y="2182089"/>
                <a:ext cx="3549433" cy="912622"/>
              </a:xfrm>
              <a:prstGeom prst="rect">
                <a:avLst/>
              </a:prstGeom>
              <a:blipFill>
                <a:blip r:embed="rId6"/>
                <a:stretch>
                  <a:fillRect l="-1779" t="-2740" r="-2847" b="-16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871F101-4C39-BB4A-8FC4-BD7927463F1E}"/>
                  </a:ext>
                </a:extLst>
              </p:cNvPr>
              <p:cNvSpPr txBox="1"/>
              <p:nvPr/>
            </p:nvSpPr>
            <p:spPr>
              <a:xfrm>
                <a:off x="7855053" y="3330136"/>
                <a:ext cx="3064877" cy="14316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871F101-4C39-BB4A-8FC4-BD7927463F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5053" y="3330136"/>
                <a:ext cx="3064877" cy="1431674"/>
              </a:xfrm>
              <a:prstGeom prst="rect">
                <a:avLst/>
              </a:prstGeom>
              <a:blipFill>
                <a:blip r:embed="rId7"/>
                <a:stretch>
                  <a:fillRect l="-2479" t="-885" r="-2066" b="-7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136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15E86-EB25-AD4B-BC04-1B99F1C2F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748780"/>
          </a:xfrm>
        </p:spPr>
        <p:txBody>
          <a:bodyPr/>
          <a:lstStyle/>
          <a:p>
            <a:r>
              <a:rPr lang="en-US" dirty="0" err="1"/>
              <a:t>Kaidah</a:t>
            </a:r>
            <a:r>
              <a:rPr lang="en-US" dirty="0"/>
              <a:t> Bayes – </a:t>
            </a:r>
            <a:r>
              <a:rPr lang="en-US" dirty="0" err="1"/>
              <a:t>Contoh</a:t>
            </a:r>
            <a:r>
              <a:rPr lang="en-US" dirty="0"/>
              <a:t> #3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830C3-A72C-034A-AB2A-64A216611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9E2930C-6719-874D-8B22-17F45B89C4D9}"/>
              </a:ext>
            </a:extLst>
          </p:cNvPr>
          <p:cNvSpPr/>
          <p:nvPr/>
        </p:nvSpPr>
        <p:spPr>
          <a:xfrm>
            <a:off x="838200" y="1384148"/>
            <a:ext cx="10816244" cy="2797154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dirty="0" err="1"/>
              <a:t>lomba</a:t>
            </a:r>
            <a:r>
              <a:rPr lang="en-US" sz="2400" dirty="0"/>
              <a:t> </a:t>
            </a:r>
            <a:r>
              <a:rPr lang="en-US" sz="2400" dirty="0" err="1"/>
              <a:t>fotografi</a:t>
            </a:r>
            <a:r>
              <a:rPr lang="en-US" sz="2400" dirty="0"/>
              <a:t>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Roy </a:t>
            </a:r>
            <a:r>
              <a:rPr lang="en-US" sz="2400" dirty="0" err="1"/>
              <a:t>mengirim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EBF12"/>
                </a:solidFill>
              </a:rPr>
              <a:t>15</a:t>
            </a:r>
            <a:r>
              <a:rPr lang="en-US" sz="2400" dirty="0"/>
              <a:t> </a:t>
            </a:r>
            <a:r>
              <a:rPr lang="en-US" sz="2400" dirty="0" err="1"/>
              <a:t>foto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EBF12"/>
                </a:solidFill>
              </a:rPr>
              <a:t>40% </a:t>
            </a:r>
            <a:r>
              <a:rPr lang="en-US" sz="2400" dirty="0" err="1">
                <a:solidFill>
                  <a:srgbClr val="FEBF12"/>
                </a:solidFill>
              </a:rPr>
              <a:t>fotonya</a:t>
            </a:r>
            <a:r>
              <a:rPr lang="en-US" sz="2400" dirty="0"/>
              <a:t> </a:t>
            </a:r>
            <a:r>
              <a:rPr lang="en-US" sz="2400" dirty="0" err="1"/>
              <a:t>berpeluang</a:t>
            </a:r>
            <a:r>
              <a:rPr lang="en-US" sz="2400" dirty="0"/>
              <a:t>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juara</a:t>
            </a:r>
            <a:r>
              <a:rPr lang="en-US" sz="2400" dirty="0"/>
              <a:t> </a:t>
            </a:r>
            <a:r>
              <a:rPr lang="en-US" sz="2400" dirty="0" err="1"/>
              <a:t>pertama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Hartono </a:t>
            </a:r>
            <a:r>
              <a:rPr lang="en-US" sz="2400" dirty="0" err="1"/>
              <a:t>mengirim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EBF12"/>
                </a:solidFill>
              </a:rPr>
              <a:t>5</a:t>
            </a:r>
            <a:r>
              <a:rPr lang="en-US" sz="2400" dirty="0"/>
              <a:t> </a:t>
            </a:r>
            <a:r>
              <a:rPr lang="en-US" sz="2400" dirty="0" err="1"/>
              <a:t>foto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EBF12"/>
                </a:solidFill>
              </a:rPr>
              <a:t>60% </a:t>
            </a:r>
            <a:r>
              <a:rPr lang="en-US" sz="2400" dirty="0" err="1">
                <a:solidFill>
                  <a:srgbClr val="FEBF12"/>
                </a:solidFill>
              </a:rPr>
              <a:t>fotonya</a:t>
            </a:r>
            <a:r>
              <a:rPr lang="en-US" sz="2400" dirty="0"/>
              <a:t> </a:t>
            </a:r>
            <a:r>
              <a:rPr lang="en-US" sz="2400" dirty="0" err="1"/>
              <a:t>berpeluang</a:t>
            </a:r>
            <a:r>
              <a:rPr lang="en-US" sz="2400" dirty="0"/>
              <a:t>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juara</a:t>
            </a:r>
            <a:r>
              <a:rPr lang="en-US" sz="2400" dirty="0"/>
              <a:t> </a:t>
            </a:r>
            <a:r>
              <a:rPr lang="en-US" sz="2400" dirty="0" err="1"/>
              <a:t>pertama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Ria </a:t>
            </a:r>
            <a:r>
              <a:rPr lang="en-US" sz="2400" dirty="0" err="1"/>
              <a:t>mengirim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EBF12"/>
                </a:solidFill>
              </a:rPr>
              <a:t>10</a:t>
            </a:r>
            <a:r>
              <a:rPr lang="en-US" sz="2400" dirty="0"/>
              <a:t> </a:t>
            </a:r>
            <a:r>
              <a:rPr lang="en-US" sz="2400" dirty="0" err="1"/>
              <a:t>foto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EBF12"/>
                </a:solidFill>
              </a:rPr>
              <a:t>30% </a:t>
            </a:r>
            <a:r>
              <a:rPr lang="en-US" sz="2400" dirty="0" err="1">
                <a:solidFill>
                  <a:srgbClr val="FEBF12"/>
                </a:solidFill>
              </a:rPr>
              <a:t>fotonya</a:t>
            </a:r>
            <a:r>
              <a:rPr lang="en-US" sz="2400" dirty="0"/>
              <a:t> </a:t>
            </a:r>
            <a:r>
              <a:rPr lang="en-US" sz="2400" dirty="0" err="1"/>
              <a:t>berpeluang</a:t>
            </a:r>
            <a:r>
              <a:rPr lang="en-US" sz="2400" dirty="0"/>
              <a:t>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juara</a:t>
            </a:r>
            <a:r>
              <a:rPr lang="en-US" sz="2400" dirty="0"/>
              <a:t> </a:t>
            </a:r>
            <a:r>
              <a:rPr lang="en-US" sz="2400" dirty="0" err="1"/>
              <a:t>pertama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err="1"/>
              <a:t>Berapa</a:t>
            </a:r>
            <a:r>
              <a:rPr lang="en-US" sz="2400" dirty="0"/>
              <a:t> </a:t>
            </a:r>
            <a:r>
              <a:rPr lang="en-US" sz="2400" dirty="0" err="1"/>
              <a:t>peluang</a:t>
            </a:r>
            <a:r>
              <a:rPr lang="en-US" sz="2400" dirty="0"/>
              <a:t> Roy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juara</a:t>
            </a:r>
            <a:r>
              <a:rPr lang="en-US" sz="2400" dirty="0"/>
              <a:t> </a:t>
            </a:r>
            <a:r>
              <a:rPr lang="en-US" sz="2400" dirty="0" err="1"/>
              <a:t>pertama</a:t>
            </a:r>
            <a:r>
              <a:rPr lang="en-US" sz="2400" dirty="0"/>
              <a:t>?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44A6ECA-C63D-6142-BAE3-408B79C0B8E9}"/>
              </a:ext>
            </a:extLst>
          </p:cNvPr>
          <p:cNvSpPr/>
          <p:nvPr/>
        </p:nvSpPr>
        <p:spPr>
          <a:xfrm>
            <a:off x="1119569" y="1034696"/>
            <a:ext cx="5148226" cy="67129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/>
              <a:t>Bagaimana</a:t>
            </a:r>
            <a:r>
              <a:rPr lang="en-US" sz="2200" dirty="0"/>
              <a:t> </a:t>
            </a:r>
            <a:r>
              <a:rPr lang="en-US" sz="2200" dirty="0" err="1"/>
              <a:t>jika</a:t>
            </a:r>
            <a:r>
              <a:rPr lang="en-US" sz="2200" dirty="0"/>
              <a:t> </a:t>
            </a:r>
            <a:r>
              <a:rPr lang="en-US" sz="2200" dirty="0" err="1"/>
              <a:t>kondisinya</a:t>
            </a:r>
            <a:r>
              <a:rPr lang="en-US" sz="2200" dirty="0"/>
              <a:t> </a:t>
            </a:r>
            <a:r>
              <a:rPr lang="en-US" sz="2200" dirty="0" err="1"/>
              <a:t>ada</a:t>
            </a:r>
            <a:r>
              <a:rPr lang="en-US" sz="2200" dirty="0"/>
              <a:t> </a:t>
            </a:r>
            <a:r>
              <a:rPr lang="en-US" sz="2200" dirty="0" err="1"/>
              <a:t>banyak</a:t>
            </a:r>
            <a:r>
              <a:rPr lang="en-US" sz="2200" dirty="0"/>
              <a:t>?</a:t>
            </a:r>
            <a:endParaRPr lang="en-US" sz="22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A96C68-DA83-CC46-852E-58E5AFC0BC47}"/>
                  </a:ext>
                </a:extLst>
              </p:cNvPr>
              <p:cNvSpPr txBox="1"/>
              <p:nvPr/>
            </p:nvSpPr>
            <p:spPr>
              <a:xfrm>
                <a:off x="1277918" y="4342578"/>
                <a:ext cx="9636163" cy="5866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𝑅𝑜𝑦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𝐽𝑢𝑎𝑟𝑎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𝑅𝑜𝑦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𝐽𝑢𝑎𝑟𝑎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𝑅𝑜𝑦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𝑅𝑜𝑦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𝐽𝑢𝑎𝑟𝑎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𝑅𝑜𝑦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𝐻𝑎𝑟𝑡𝑜𝑛𝑜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𝐽𝑢𝑎𝑟𝑎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𝐻𝑎𝑟𝑡𝑜𝑛𝑜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𝑅𝑖𝑎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𝐽𝑢𝑎𝑟𝑎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𝑅𝑖𝑎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A96C68-DA83-CC46-852E-58E5AFC0BC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7918" y="4342578"/>
                <a:ext cx="9636163" cy="586699"/>
              </a:xfrm>
              <a:prstGeom prst="rect">
                <a:avLst/>
              </a:prstGeom>
              <a:blipFill>
                <a:blip r:embed="rId2"/>
                <a:stretch>
                  <a:fillRect t="-2083" r="-395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05F418-6C62-A944-8E2E-22ED4B9A4E98}"/>
                  </a:ext>
                </a:extLst>
              </p:cNvPr>
              <p:cNvSpPr txBox="1"/>
              <p:nvPr/>
            </p:nvSpPr>
            <p:spPr>
              <a:xfrm>
                <a:off x="1277917" y="5236605"/>
                <a:ext cx="9029716" cy="9427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𝑅𝑜𝑦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𝐽𝑢𝑎𝑟𝑎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15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30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∗0.4</m:t>
                          </m:r>
                        </m:num>
                        <m:den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15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30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∗0.4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30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∗0.6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+(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30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∗0.3)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0.6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0.6+0.3+0.3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0.6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1.2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=0.5=50%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05F418-6C62-A944-8E2E-22ED4B9A4E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7917" y="5236605"/>
                <a:ext cx="9029716" cy="942759"/>
              </a:xfrm>
              <a:prstGeom prst="rect">
                <a:avLst/>
              </a:prstGeom>
              <a:blipFill>
                <a:blip r:embed="rId3"/>
                <a:stretch>
                  <a:fillRect l="-140" t="-2667" r="-281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066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68DB-E69A-7E40-8A98-012EC0048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32402"/>
          </a:xfrm>
        </p:spPr>
        <p:txBody>
          <a:bodyPr/>
          <a:lstStyle/>
          <a:p>
            <a:r>
              <a:rPr lang="en-US" dirty="0" err="1"/>
              <a:t>Tugas</a:t>
            </a:r>
            <a:r>
              <a:rPr lang="en-US" dirty="0"/>
              <a:t> 😬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EB4F5-E7FC-014F-84FE-82955354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6C632C9-FF64-7446-9F35-8CEE414C4225}"/>
              </a:ext>
            </a:extLst>
          </p:cNvPr>
          <p:cNvSpPr/>
          <p:nvPr/>
        </p:nvSpPr>
        <p:spPr>
          <a:xfrm>
            <a:off x="838200" y="1262273"/>
            <a:ext cx="10816244" cy="2322653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Carilah</a:t>
            </a:r>
            <a:r>
              <a:rPr lang="en-US" sz="2400" dirty="0"/>
              <a:t> 1 </a:t>
            </a:r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pemanfaatan</a:t>
            </a:r>
            <a:r>
              <a:rPr lang="en-US" sz="2400" dirty="0"/>
              <a:t> </a:t>
            </a:r>
            <a:r>
              <a:rPr lang="en-US" sz="2400" dirty="0" err="1"/>
              <a:t>kaidah</a:t>
            </a:r>
            <a:r>
              <a:rPr lang="en-US" sz="2400" dirty="0"/>
              <a:t> Bayes pada </a:t>
            </a:r>
            <a:r>
              <a:rPr lang="en-US" sz="2400" dirty="0" err="1"/>
              <a:t>satu</a:t>
            </a:r>
            <a:r>
              <a:rPr lang="en-US" sz="2400" dirty="0"/>
              <a:t> </a:t>
            </a:r>
            <a:r>
              <a:rPr lang="en-US" sz="2400" dirty="0" err="1"/>
              <a:t>kasus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kondisi</a:t>
            </a:r>
            <a:r>
              <a:rPr lang="en-US" sz="2400" dirty="0"/>
              <a:t> yang </a:t>
            </a:r>
            <a:r>
              <a:rPr lang="en-US" sz="2400" dirty="0" err="1"/>
              <a:t>beragam</a:t>
            </a:r>
            <a:r>
              <a:rPr lang="en-US" sz="2400" dirty="0"/>
              <a:t> </a:t>
            </a:r>
            <a:r>
              <a:rPr lang="en-US" sz="2400" dirty="0" err="1"/>
              <a:t>seperti</a:t>
            </a:r>
            <a:r>
              <a:rPr lang="en-US" sz="2400" dirty="0"/>
              <a:t> </a:t>
            </a:r>
            <a:r>
              <a:rPr lang="en-US" sz="2400" dirty="0" err="1"/>
              <a:t>contoh</a:t>
            </a:r>
            <a:r>
              <a:rPr lang="en-US" sz="2400" dirty="0"/>
              <a:t> #3, </a:t>
            </a:r>
            <a:r>
              <a:rPr lang="en-US" sz="2400" dirty="0" err="1"/>
              <a:t>lengkap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prosesnya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Carilah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dan </a:t>
            </a:r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penerapan</a:t>
            </a:r>
            <a:r>
              <a:rPr lang="en-US" sz="2400" dirty="0"/>
              <a:t> </a:t>
            </a:r>
            <a:r>
              <a:rPr lang="en-US" sz="2400" dirty="0" err="1"/>
              <a:t>kaidah</a:t>
            </a:r>
            <a:r>
              <a:rPr lang="en-US" sz="2400" dirty="0"/>
              <a:t> Bayes pada </a:t>
            </a:r>
            <a:r>
              <a:rPr lang="en-US" sz="2400" dirty="0" err="1"/>
              <a:t>pencarian</a:t>
            </a:r>
            <a:r>
              <a:rPr lang="en-US" sz="2400" dirty="0"/>
              <a:t> </a:t>
            </a:r>
            <a:r>
              <a:rPr lang="en-US" sz="2400" dirty="0" err="1"/>
              <a:t>nilai</a:t>
            </a:r>
            <a:r>
              <a:rPr lang="en-US" sz="2400" dirty="0"/>
              <a:t> False Negative dan False Positive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Di </a:t>
            </a:r>
            <a:r>
              <a:rPr lang="en-US" sz="2400" dirty="0" err="1"/>
              <a:t>kerjakan</a:t>
            </a:r>
            <a:r>
              <a:rPr lang="en-US" sz="2400" dirty="0"/>
              <a:t> </a:t>
            </a:r>
            <a:r>
              <a:rPr lang="en-US" sz="2400" dirty="0" err="1"/>
              <a:t>berkelompok</a:t>
            </a:r>
            <a:r>
              <a:rPr lang="en-US" sz="2400" dirty="0"/>
              <a:t>, di </a:t>
            </a:r>
            <a:r>
              <a:rPr lang="en-US" sz="2400" dirty="0" err="1"/>
              <a:t>kumpulkan</a:t>
            </a:r>
            <a:r>
              <a:rPr lang="en-US" sz="2400" dirty="0"/>
              <a:t> di LMS, di </a:t>
            </a:r>
            <a:r>
              <a:rPr lang="en-US" sz="2400" dirty="0" err="1"/>
              <a:t>presentasikan</a:t>
            </a:r>
            <a:r>
              <a:rPr lang="en-US" sz="2400" dirty="0"/>
              <a:t> </a:t>
            </a:r>
            <a:r>
              <a:rPr lang="en-US" sz="2400" dirty="0" err="1"/>
              <a:t>minggu</a:t>
            </a:r>
            <a:r>
              <a:rPr lang="en-US" sz="2400" dirty="0"/>
              <a:t> </a:t>
            </a:r>
            <a:r>
              <a:rPr lang="en-US" sz="2400" dirty="0" err="1"/>
              <a:t>depan</a:t>
            </a:r>
            <a:endParaRPr lang="en-US" sz="2400" dirty="0"/>
          </a:p>
        </p:txBody>
      </p:sp>
      <p:pic>
        <p:nvPicPr>
          <p:cNvPr id="1026" name="Picture 2" descr="Spiderman Wink GIFs | Tenor">
            <a:extLst>
              <a:ext uri="{FF2B5EF4-FFF2-40B4-BE49-F238E27FC236}">
                <a16:creationId xmlns:a16="http://schemas.microsoft.com/office/drawing/2014/main" id="{C3565BD3-0470-D34B-BB4F-F07AD3AF4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377" y="3811482"/>
            <a:ext cx="3499889" cy="232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piderman Wink GIFs | Tenor">
            <a:extLst>
              <a:ext uri="{FF2B5EF4-FFF2-40B4-BE49-F238E27FC236}">
                <a16:creationId xmlns:a16="http://schemas.microsoft.com/office/drawing/2014/main" id="{C1E86B3C-EC9D-3B47-8A8A-911DEF2E1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31" y="3811481"/>
            <a:ext cx="3499889" cy="232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piderman Wink GIFs | Tenor">
            <a:extLst>
              <a:ext uri="{FF2B5EF4-FFF2-40B4-BE49-F238E27FC236}">
                <a16:creationId xmlns:a16="http://schemas.microsoft.com/office/drawing/2014/main" id="{14AB4962-1948-9141-982B-4DB277223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823" y="3811480"/>
            <a:ext cx="3499889" cy="232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281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7E9D9-3AB8-8348-930B-D15E78C90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2050" name="Picture 2" descr="125+ Ways to Say THANK YOU in Different Languages (w/ Pronunciation!)">
            <a:extLst>
              <a:ext uri="{FF2B5EF4-FFF2-40B4-BE49-F238E27FC236}">
                <a16:creationId xmlns:a16="http://schemas.microsoft.com/office/drawing/2014/main" id="{83B57107-EA04-F748-B737-6822F7219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164" y="1486759"/>
            <a:ext cx="7827672" cy="388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619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F5E6C0-950D-9845-B24D-DF9672EF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Peluang</a:t>
            </a:r>
            <a:r>
              <a:rPr lang="en-US" sz="5400" dirty="0"/>
              <a:t> Salah Satu </a:t>
            </a:r>
            <a:r>
              <a:rPr lang="en-US" sz="5400" dirty="0" err="1"/>
              <a:t>dari</a:t>
            </a:r>
            <a:r>
              <a:rPr lang="en-US" sz="5400" dirty="0"/>
              <a:t> </a:t>
            </a:r>
            <a:r>
              <a:rPr lang="en-US" sz="5400" dirty="0" err="1"/>
              <a:t>Dua</a:t>
            </a:r>
            <a:r>
              <a:rPr lang="en-US" sz="5400" dirty="0"/>
              <a:t> </a:t>
            </a:r>
            <a:r>
              <a:rPr lang="en-US" sz="5400" dirty="0" err="1"/>
              <a:t>Kejadian</a:t>
            </a:r>
            <a:endParaRPr lang="en-US" sz="5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AFD605-7600-0249-BAF8-B3A041DA8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15429"/>
                </a:solidFill>
              </a:rPr>
              <a:t>Bagiamana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jika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kondisinya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seperti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ini</a:t>
            </a:r>
            <a:r>
              <a:rPr lang="en-US" dirty="0">
                <a:solidFill>
                  <a:srgbClr val="F15429"/>
                </a:solidFill>
              </a:rPr>
              <a:t>?</a:t>
            </a:r>
          </a:p>
        </p:txBody>
      </p:sp>
      <p:pic>
        <p:nvPicPr>
          <p:cNvPr id="8" name="Picture 7" descr="Deck of cards in front of green background">
            <a:extLst>
              <a:ext uri="{FF2B5EF4-FFF2-40B4-BE49-F238E27FC236}">
                <a16:creationId xmlns:a16="http://schemas.microsoft.com/office/drawing/2014/main" id="{EEA0C7E5-1883-3748-9FD3-6DAF60E52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67" b="32000"/>
          <a:stretch/>
        </p:blipFill>
        <p:spPr>
          <a:xfrm>
            <a:off x="844550" y="1709738"/>
            <a:ext cx="7697724" cy="193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1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F5013-1257-0041-96AD-C9F0040DB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15777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Salah Satu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(1)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FC712-7C04-8047-B5C5-67407B388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4EB58B-DBED-9045-8778-CF30D29F291B}"/>
              </a:ext>
            </a:extLst>
          </p:cNvPr>
          <p:cNvSpPr/>
          <p:nvPr/>
        </p:nvSpPr>
        <p:spPr>
          <a:xfrm>
            <a:off x="849976" y="1512917"/>
            <a:ext cx="10492047" cy="922712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Berapa</a:t>
            </a:r>
            <a:r>
              <a:rPr lang="en-ID" sz="2600" dirty="0"/>
              <a:t> </a:t>
            </a:r>
            <a:r>
              <a:rPr lang="en-ID" sz="2600" dirty="0" err="1"/>
              <a:t>peluang</a:t>
            </a:r>
            <a:r>
              <a:rPr lang="en-ID" sz="2600" dirty="0"/>
              <a:t> </a:t>
            </a:r>
            <a:r>
              <a:rPr lang="en-ID" sz="2600" dirty="0" err="1"/>
              <a:t>kemunculan</a:t>
            </a:r>
            <a:r>
              <a:rPr lang="en-ID" sz="2600" dirty="0"/>
              <a:t> ”</a:t>
            </a:r>
            <a:r>
              <a:rPr lang="en-ID" sz="2600" dirty="0" err="1"/>
              <a:t>kepala</a:t>
            </a:r>
            <a:r>
              <a:rPr lang="en-ID" sz="2600" dirty="0"/>
              <a:t>” </a:t>
            </a:r>
            <a:r>
              <a:rPr lang="en-ID" sz="2600" dirty="0" err="1">
                <a:solidFill>
                  <a:srgbClr val="FEBF12"/>
                </a:solidFill>
              </a:rPr>
              <a:t>setidaknya</a:t>
            </a:r>
            <a:r>
              <a:rPr lang="en-ID" sz="2600" dirty="0">
                <a:solidFill>
                  <a:srgbClr val="FEBF12"/>
                </a:solidFill>
              </a:rPr>
              <a:t> 1 kali</a:t>
            </a:r>
            <a:r>
              <a:rPr lang="en-ID" sz="2600" dirty="0"/>
              <a:t>, pada 2 kali </a:t>
            </a:r>
            <a:r>
              <a:rPr lang="en-ID" sz="2600" dirty="0" err="1"/>
              <a:t>pelemparan</a:t>
            </a:r>
            <a:r>
              <a:rPr lang="en-ID" sz="2600" dirty="0"/>
              <a:t> </a:t>
            </a:r>
            <a:r>
              <a:rPr lang="en-ID" sz="2600" dirty="0" err="1"/>
              <a:t>koin</a:t>
            </a:r>
            <a:r>
              <a:rPr lang="en-ID" sz="2600" dirty="0"/>
              <a:t>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C9D84A-406D-844D-B7F7-486E495408A5}"/>
              </a:ext>
            </a:extLst>
          </p:cNvPr>
          <p:cNvSpPr/>
          <p:nvPr/>
        </p:nvSpPr>
        <p:spPr>
          <a:xfrm>
            <a:off x="1131347" y="1203110"/>
            <a:ext cx="1565442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Kasus</a:t>
            </a:r>
            <a:endParaRPr lang="en-US" sz="2600" dirty="0">
              <a:solidFill>
                <a:srgbClr val="0E1F43"/>
              </a:solidFill>
            </a:endParaRP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6B9798E4-4243-854C-81F6-2EC0F0AC0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913919"/>
              </p:ext>
            </p:extLst>
          </p:nvPr>
        </p:nvGraphicFramePr>
        <p:xfrm>
          <a:off x="849976" y="2587492"/>
          <a:ext cx="380861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9538">
                  <a:extLst>
                    <a:ext uri="{9D8B030D-6E8A-4147-A177-3AD203B41FA5}">
                      <a16:colId xmlns:a16="http://schemas.microsoft.com/office/drawing/2014/main" val="1366436438"/>
                    </a:ext>
                  </a:extLst>
                </a:gridCol>
                <a:gridCol w="1269538">
                  <a:extLst>
                    <a:ext uri="{9D8B030D-6E8A-4147-A177-3AD203B41FA5}">
                      <a16:colId xmlns:a16="http://schemas.microsoft.com/office/drawing/2014/main" val="1644718000"/>
                    </a:ext>
                  </a:extLst>
                </a:gridCol>
                <a:gridCol w="1269538">
                  <a:extLst>
                    <a:ext uri="{9D8B030D-6E8A-4147-A177-3AD203B41FA5}">
                      <a16:colId xmlns:a16="http://schemas.microsoft.com/office/drawing/2014/main" val="2890244942"/>
                    </a:ext>
                  </a:extLst>
                </a:gridCol>
              </a:tblGrid>
              <a:tr h="36531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Kejadian</a:t>
                      </a:r>
                      <a:r>
                        <a:rPr lang="en-US" sz="1800" dirty="0"/>
                        <a:t> 1</a:t>
                      </a:r>
                    </a:p>
                  </a:txBody>
                  <a:tcPr anchor="ctr"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Kejadian</a:t>
                      </a:r>
                      <a:r>
                        <a:rPr lang="en-US" sz="1800" dirty="0"/>
                        <a:t> 2</a:t>
                      </a:r>
                    </a:p>
                  </a:txBody>
                  <a:tcPr anchor="ctr"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Hasil</a:t>
                      </a:r>
                    </a:p>
                  </a:txBody>
                  <a:tcPr anchor="ctr">
                    <a:solidFill>
                      <a:srgbClr val="0E1F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70466"/>
                  </a:ext>
                </a:extLst>
              </a:tr>
              <a:tr h="36531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{H,H}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2811154"/>
                  </a:ext>
                </a:extLst>
              </a:tr>
              <a:tr h="36531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{H,T}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9653864"/>
                  </a:ext>
                </a:extLst>
              </a:tr>
              <a:tr h="36531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{T,H}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2720666"/>
                  </a:ext>
                </a:extLst>
              </a:tr>
              <a:tr h="36531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{T,T}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4120323"/>
                  </a:ext>
                </a:extLst>
              </a:tr>
            </a:tbl>
          </a:graphicData>
        </a:graphic>
      </p:graphicFrame>
      <p:sp>
        <p:nvSpPr>
          <p:cNvPr id="5" name="Right Arrow 4">
            <a:extLst>
              <a:ext uri="{FF2B5EF4-FFF2-40B4-BE49-F238E27FC236}">
                <a16:creationId xmlns:a16="http://schemas.microsoft.com/office/drawing/2014/main" id="{BA8D80CC-AF7A-6D48-8D4D-CA5D52E8F838}"/>
              </a:ext>
            </a:extLst>
          </p:cNvPr>
          <p:cNvSpPr/>
          <p:nvPr/>
        </p:nvSpPr>
        <p:spPr>
          <a:xfrm>
            <a:off x="4871258" y="3223416"/>
            <a:ext cx="748146" cy="556952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F109C-B91B-864F-B37D-F07612F4DE9A}"/>
              </a:ext>
            </a:extLst>
          </p:cNvPr>
          <p:cNvSpPr txBox="1"/>
          <p:nvPr/>
        </p:nvSpPr>
        <p:spPr>
          <a:xfrm>
            <a:off x="5619404" y="2460190"/>
            <a:ext cx="348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pada </a:t>
            </a:r>
            <a:r>
              <a:rPr lang="en-US" dirty="0" err="1"/>
              <a:t>pelemparan</a:t>
            </a:r>
            <a:r>
              <a:rPr lang="en-US" dirty="0"/>
              <a:t> </a:t>
            </a:r>
            <a:r>
              <a:rPr lang="en-US" dirty="0" err="1"/>
              <a:t>pertama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179D5ED-09DB-2746-B1FC-FF2A98070CC6}"/>
                  </a:ext>
                </a:extLst>
              </p:cNvPr>
              <p:cNvSpPr txBox="1"/>
              <p:nvPr/>
            </p:nvSpPr>
            <p:spPr>
              <a:xfrm>
                <a:off x="5678979" y="2829522"/>
                <a:ext cx="2114746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179D5ED-09DB-2746-B1FC-FF2A98070C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979" y="2829522"/>
                <a:ext cx="2114746" cy="518604"/>
              </a:xfrm>
              <a:prstGeom prst="rect">
                <a:avLst/>
              </a:prstGeom>
              <a:blipFill>
                <a:blip r:embed="rId2"/>
                <a:stretch>
                  <a:fillRect l="-1796" t="-4762" r="-2395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BDF879FF-73D8-8F46-B815-B1FE0FFBE52F}"/>
              </a:ext>
            </a:extLst>
          </p:cNvPr>
          <p:cNvSpPr txBox="1"/>
          <p:nvPr/>
        </p:nvSpPr>
        <p:spPr>
          <a:xfrm>
            <a:off x="5619404" y="3429000"/>
            <a:ext cx="3250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pada </a:t>
            </a:r>
            <a:r>
              <a:rPr lang="en-US" dirty="0" err="1"/>
              <a:t>pelemparan</a:t>
            </a:r>
            <a:r>
              <a:rPr lang="en-US" dirty="0"/>
              <a:t> </a:t>
            </a:r>
            <a:r>
              <a:rPr lang="en-US" dirty="0" err="1"/>
              <a:t>kedua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DE4093B-6602-C245-9758-DA5AC2F8432C}"/>
                  </a:ext>
                </a:extLst>
              </p:cNvPr>
              <p:cNvSpPr txBox="1"/>
              <p:nvPr/>
            </p:nvSpPr>
            <p:spPr>
              <a:xfrm>
                <a:off x="5678979" y="3798332"/>
                <a:ext cx="2191306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DE4093B-6602-C245-9758-DA5AC2F843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979" y="3798332"/>
                <a:ext cx="2191306" cy="518604"/>
              </a:xfrm>
              <a:prstGeom prst="rect">
                <a:avLst/>
              </a:prstGeom>
              <a:blipFill>
                <a:blip r:embed="rId3"/>
                <a:stretch>
                  <a:fillRect l="-578" t="-4878" r="-578" b="-14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B4BC35-0732-1D41-96B2-BCC1831BB80F}"/>
              </a:ext>
            </a:extLst>
          </p:cNvPr>
          <p:cNvCxnSpPr/>
          <p:nvPr/>
        </p:nvCxnSpPr>
        <p:spPr>
          <a:xfrm>
            <a:off x="9100485" y="2587492"/>
            <a:ext cx="0" cy="1828800"/>
          </a:xfrm>
          <a:prstGeom prst="line">
            <a:avLst/>
          </a:prstGeom>
          <a:ln w="57150" cmpd="dbl">
            <a:solidFill>
              <a:srgbClr val="0E1F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BDB8F98-DE9C-5B4E-933E-ABBE34A648B0}"/>
              </a:ext>
            </a:extLst>
          </p:cNvPr>
          <p:cNvSpPr txBox="1"/>
          <p:nvPr/>
        </p:nvSpPr>
        <p:spPr>
          <a:xfrm>
            <a:off x="9166697" y="2462495"/>
            <a:ext cx="2626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pada </a:t>
            </a:r>
            <a:r>
              <a:rPr lang="en-US" dirty="0" err="1"/>
              <a:t>pelemparan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779A210-DA64-FD45-BA59-3165DA70D217}"/>
                  </a:ext>
                </a:extLst>
              </p:cNvPr>
              <p:cNvSpPr txBox="1"/>
              <p:nvPr/>
            </p:nvSpPr>
            <p:spPr>
              <a:xfrm>
                <a:off x="9240139" y="3169698"/>
                <a:ext cx="2712922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𝑎𝑡𝑎𝑢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779A210-DA64-FD45-BA59-3165DA70D2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0139" y="3169698"/>
                <a:ext cx="2712922" cy="518604"/>
              </a:xfrm>
              <a:prstGeom prst="rect">
                <a:avLst/>
              </a:prstGeom>
              <a:blipFill>
                <a:blip r:embed="rId4"/>
                <a:stretch>
                  <a:fillRect l="-1395" t="-4762" r="-1395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19782C7F-ACD1-1545-8C37-488D4C582CEE}"/>
              </a:ext>
            </a:extLst>
          </p:cNvPr>
          <p:cNvSpPr txBox="1"/>
          <p:nvPr/>
        </p:nvSpPr>
        <p:spPr>
          <a:xfrm>
            <a:off x="9970467" y="3862294"/>
            <a:ext cx="12522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F15429"/>
                </a:solidFill>
              </a:rPr>
              <a:t>??????</a:t>
            </a:r>
          </a:p>
        </p:txBody>
      </p:sp>
      <p:sp>
        <p:nvSpPr>
          <p:cNvPr id="16" name="Multiply 15">
            <a:extLst>
              <a:ext uri="{FF2B5EF4-FFF2-40B4-BE49-F238E27FC236}">
                <a16:creationId xmlns:a16="http://schemas.microsoft.com/office/drawing/2014/main" id="{E269433E-A3E6-9847-9E8B-CCD58A3AF997}"/>
              </a:ext>
            </a:extLst>
          </p:cNvPr>
          <p:cNvSpPr/>
          <p:nvPr/>
        </p:nvSpPr>
        <p:spPr>
          <a:xfrm>
            <a:off x="8842615" y="3003514"/>
            <a:ext cx="3507970" cy="931026"/>
          </a:xfrm>
          <a:prstGeom prst="mathMultiply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25BE78-5C7A-AA45-A7CA-23B1DACD0EEE}"/>
              </a:ext>
            </a:extLst>
          </p:cNvPr>
          <p:cNvSpPr txBox="1"/>
          <p:nvPr/>
        </p:nvSpPr>
        <p:spPr>
          <a:xfrm>
            <a:off x="9571543" y="3282818"/>
            <a:ext cx="205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E1F43"/>
                </a:highlight>
              </a:rPr>
              <a:t>DOUBLE COUNTING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E12BC0-050C-A046-A7D5-00DDC170F6B4}"/>
              </a:ext>
            </a:extLst>
          </p:cNvPr>
          <p:cNvSpPr/>
          <p:nvPr/>
        </p:nvSpPr>
        <p:spPr>
          <a:xfrm>
            <a:off x="931025" y="4638502"/>
            <a:ext cx="3727565" cy="1596043"/>
          </a:xfrm>
          <a:prstGeom prst="rect">
            <a:avLst/>
          </a:prstGeom>
          <a:noFill/>
          <a:ln>
            <a:solidFill>
              <a:srgbClr val="0E1F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FE3035-E8D2-9C4B-B29D-58E12366BA50}"/>
              </a:ext>
            </a:extLst>
          </p:cNvPr>
          <p:cNvSpPr/>
          <p:nvPr/>
        </p:nvSpPr>
        <p:spPr>
          <a:xfrm>
            <a:off x="1719421" y="4806523"/>
            <a:ext cx="1260000" cy="1260000"/>
          </a:xfrm>
          <a:prstGeom prst="ellipse">
            <a:avLst/>
          </a:prstGeom>
          <a:noFill/>
          <a:ln>
            <a:solidFill>
              <a:srgbClr val="0E1F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BFB4515-9634-FD4B-BB8A-54C0AF0E3535}"/>
              </a:ext>
            </a:extLst>
          </p:cNvPr>
          <p:cNvSpPr/>
          <p:nvPr/>
        </p:nvSpPr>
        <p:spPr>
          <a:xfrm>
            <a:off x="2447439" y="4806523"/>
            <a:ext cx="1260000" cy="1260000"/>
          </a:xfrm>
          <a:prstGeom prst="ellipse">
            <a:avLst/>
          </a:prstGeom>
          <a:noFill/>
          <a:ln>
            <a:solidFill>
              <a:srgbClr val="0E1F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C06F0A-3F78-9A49-8DEF-C773FDD846D5}"/>
              </a:ext>
            </a:extLst>
          </p:cNvPr>
          <p:cNvSpPr txBox="1"/>
          <p:nvPr/>
        </p:nvSpPr>
        <p:spPr>
          <a:xfrm>
            <a:off x="1515679" y="4721629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5E1346-E0DC-EA43-B2C9-D723F395A04E}"/>
              </a:ext>
            </a:extLst>
          </p:cNvPr>
          <p:cNvSpPr txBox="1"/>
          <p:nvPr/>
        </p:nvSpPr>
        <p:spPr>
          <a:xfrm>
            <a:off x="3564075" y="4740021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AF90B4-5D75-984D-BBE0-A0E9EBCCFF14}"/>
              </a:ext>
            </a:extLst>
          </p:cNvPr>
          <p:cNvSpPr txBox="1"/>
          <p:nvPr/>
        </p:nvSpPr>
        <p:spPr>
          <a:xfrm>
            <a:off x="2005410" y="520108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759A50-2A80-0649-A4B1-0B0828674E6F}"/>
              </a:ext>
            </a:extLst>
          </p:cNvPr>
          <p:cNvSpPr txBox="1"/>
          <p:nvPr/>
        </p:nvSpPr>
        <p:spPr>
          <a:xfrm>
            <a:off x="2539498" y="520108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15429"/>
                </a:solidFill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72E3B3-7020-1C42-84B7-E3EE1D70B30C}"/>
              </a:ext>
            </a:extLst>
          </p:cNvPr>
          <p:cNvSpPr txBox="1"/>
          <p:nvPr/>
        </p:nvSpPr>
        <p:spPr>
          <a:xfrm>
            <a:off x="3081292" y="520108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2A9D45-3942-C442-BB2F-B1252B676FB8}"/>
              </a:ext>
            </a:extLst>
          </p:cNvPr>
          <p:cNvSpPr txBox="1"/>
          <p:nvPr/>
        </p:nvSpPr>
        <p:spPr>
          <a:xfrm>
            <a:off x="3801480" y="5772880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08322AAE-9BAA-DE44-AF27-77B4961979BA}"/>
              </a:ext>
            </a:extLst>
          </p:cNvPr>
          <p:cNvSpPr/>
          <p:nvPr/>
        </p:nvSpPr>
        <p:spPr>
          <a:xfrm>
            <a:off x="4871258" y="5158047"/>
            <a:ext cx="748146" cy="556952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18FF8B-F3EC-A447-B841-5AAC8FADDAC0}"/>
                  </a:ext>
                </a:extLst>
              </p:cNvPr>
              <p:cNvSpPr txBox="1"/>
              <p:nvPr/>
            </p:nvSpPr>
            <p:spPr>
              <a:xfrm>
                <a:off x="5751565" y="5138123"/>
                <a:ext cx="3851054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𝑎𝑡𝑎𝑢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15429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15429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15429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=0.75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18FF8B-F3EC-A447-B841-5AAC8FADDA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1565" y="5138123"/>
                <a:ext cx="3851054" cy="518604"/>
              </a:xfrm>
              <a:prstGeom prst="rect">
                <a:avLst/>
              </a:prstGeom>
              <a:blipFill>
                <a:blip r:embed="rId5"/>
                <a:stretch>
                  <a:fillRect l="-658" t="-4762" r="-1316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631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/>
      <p:bldP spid="13" grpId="0"/>
      <p:bldP spid="14" grpId="0"/>
      <p:bldP spid="17" grpId="0"/>
      <p:bldP spid="18" grpId="0"/>
      <p:bldP spid="15" grpId="0"/>
      <p:bldP spid="16" grpId="0" animBg="1"/>
      <p:bldP spid="19" grpId="0"/>
      <p:bldP spid="20" grpId="0" animBg="1"/>
      <p:bldP spid="21" grpId="0" animBg="1"/>
      <p:bldP spid="24" grpId="0" animBg="1"/>
      <p:bldP spid="22" grpId="0"/>
      <p:bldP spid="23" grpId="0"/>
      <p:bldP spid="25" grpId="0"/>
      <p:bldP spid="28" grpId="0"/>
      <p:bldP spid="29" grpId="0"/>
      <p:bldP spid="30" grpId="0"/>
      <p:bldP spid="31" grpId="0" animBg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F5013-1257-0041-96AD-C9F0040DB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15777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Salah Satu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FC712-7C04-8047-B5C5-67407B388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2C4EB58B-DBED-9045-8778-CF30D29F291B}"/>
                  </a:ext>
                </a:extLst>
              </p:cNvPr>
              <p:cNvSpPr/>
              <p:nvPr/>
            </p:nvSpPr>
            <p:spPr>
              <a:xfrm>
                <a:off x="849976" y="1512916"/>
                <a:ext cx="10492047" cy="2743199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𝑎𝑡𝑎𝑢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𝑑𝑎𝑛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D" sz="2600" dirty="0"/>
              </a:p>
              <a:p>
                <a:pPr algn="ctr"/>
                <a:endParaRPr lang="en-ID" sz="2600" dirty="0"/>
              </a:p>
              <a:p>
                <a:pPr algn="ctr"/>
                <a:endParaRPr lang="en-ID" sz="2600" dirty="0"/>
              </a:p>
              <a:p>
                <a:pPr algn="ctr"/>
                <a:endParaRPr lang="en-ID" sz="26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∩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D" sz="2600" dirty="0"/>
              </a:p>
            </p:txBody>
          </p:sp>
        </mc:Choice>
        <mc:Fallback xmlns=""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2C4EB58B-DBED-9045-8778-CF30D29F29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976" y="1512916"/>
                <a:ext cx="10492047" cy="2743199"/>
              </a:xfrm>
              <a:prstGeom prst="roundRect">
                <a:avLst>
                  <a:gd name="adj" fmla="val 5148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C9D84A-406D-844D-B7F7-486E495408A5}"/>
              </a:ext>
            </a:extLst>
          </p:cNvPr>
          <p:cNvSpPr/>
          <p:nvPr/>
        </p:nvSpPr>
        <p:spPr>
          <a:xfrm>
            <a:off x="1131347" y="1203110"/>
            <a:ext cx="2517940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Definisi</a:t>
            </a:r>
            <a:r>
              <a:rPr lang="en-US" sz="2600" dirty="0"/>
              <a:t> Formal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FAF5D487-6F63-B24E-9D95-E1AEEDE8B3DA}"/>
              </a:ext>
            </a:extLst>
          </p:cNvPr>
          <p:cNvSpPr/>
          <p:nvPr/>
        </p:nvSpPr>
        <p:spPr>
          <a:xfrm>
            <a:off x="5667893" y="2443940"/>
            <a:ext cx="856211" cy="881149"/>
          </a:xfrm>
          <a:prstGeom prst="downArrow">
            <a:avLst/>
          </a:prstGeom>
          <a:solidFill>
            <a:srgbClr val="FEBF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1D47EB0-E064-FC44-BDB8-3549D0997E1C}"/>
              </a:ext>
            </a:extLst>
          </p:cNvPr>
          <p:cNvSpPr/>
          <p:nvPr/>
        </p:nvSpPr>
        <p:spPr>
          <a:xfrm>
            <a:off x="3998422" y="3429000"/>
            <a:ext cx="390698" cy="477982"/>
          </a:xfrm>
          <a:prstGeom prst="ellipse">
            <a:avLst/>
          </a:prstGeom>
          <a:noFill/>
          <a:ln w="28575"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96DA3A-497F-AB49-91AD-D35DE7841FED}"/>
              </a:ext>
            </a:extLst>
          </p:cNvPr>
          <p:cNvSpPr txBox="1"/>
          <p:nvPr/>
        </p:nvSpPr>
        <p:spPr>
          <a:xfrm>
            <a:off x="1568087" y="2802868"/>
            <a:ext cx="11272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FEBF12"/>
                </a:solidFill>
              </a:rPr>
              <a:t>Union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B21480C-CCE0-5345-B8F0-B5EDFE642322}"/>
              </a:ext>
            </a:extLst>
          </p:cNvPr>
          <p:cNvSpPr/>
          <p:nvPr/>
        </p:nvSpPr>
        <p:spPr>
          <a:xfrm>
            <a:off x="7924800" y="3429000"/>
            <a:ext cx="390698" cy="477982"/>
          </a:xfrm>
          <a:prstGeom prst="ellipse">
            <a:avLst/>
          </a:prstGeom>
          <a:noFill/>
          <a:ln w="28575"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7063A2-EEBB-594F-8A34-807FD7CA60D4}"/>
              </a:ext>
            </a:extLst>
          </p:cNvPr>
          <p:cNvSpPr txBox="1"/>
          <p:nvPr/>
        </p:nvSpPr>
        <p:spPr>
          <a:xfrm>
            <a:off x="8940792" y="2898463"/>
            <a:ext cx="2047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FEBF12"/>
                </a:solidFill>
              </a:rPr>
              <a:t>Intersection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A5D817D-62DD-3F43-ABD8-945F10B3BB4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701636" y="3079867"/>
            <a:ext cx="1354002" cy="419132"/>
          </a:xfrm>
          <a:prstGeom prst="straightConnector1">
            <a:avLst/>
          </a:prstGeom>
          <a:ln w="28575">
            <a:solidFill>
              <a:srgbClr val="FEBF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BA25F32-4FE3-AF4D-A397-4D8A8AE874D9}"/>
              </a:ext>
            </a:extLst>
          </p:cNvPr>
          <p:cNvCxnSpPr>
            <a:cxnSpLocks/>
            <a:stCxn id="32" idx="7"/>
          </p:cNvCxnSpPr>
          <p:nvPr/>
        </p:nvCxnSpPr>
        <p:spPr>
          <a:xfrm flipV="1">
            <a:off x="8258282" y="3175462"/>
            <a:ext cx="744402" cy="323537"/>
          </a:xfrm>
          <a:prstGeom prst="straightConnector1">
            <a:avLst/>
          </a:prstGeom>
          <a:ln w="28575">
            <a:solidFill>
              <a:srgbClr val="FEBF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25D2DA0F-4C1C-3D4D-8708-C193A375687A}"/>
                  </a:ext>
                </a:extLst>
              </p:cNvPr>
              <p:cNvSpPr/>
              <p:nvPr/>
            </p:nvSpPr>
            <p:spPr>
              <a:xfrm>
                <a:off x="849976" y="4742413"/>
                <a:ext cx="10492047" cy="1342503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D" sz="2600" dirty="0"/>
                  <a:t>Mutually Exclusive! </a:t>
                </a:r>
                <a:r>
                  <a:rPr lang="en-ID" sz="26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𝑃</m:t>
                    </m:r>
                    <m:d>
                      <m:dPr>
                        <m:ctrlP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𝐴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∩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𝐵</m:t>
                        </m:r>
                      </m:e>
                    </m:d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=0</m:t>
                    </m:r>
                  </m:oMath>
                </a14:m>
                <a:r>
                  <a:rPr lang="en-ID" sz="2600" dirty="0"/>
                  <a:t> </a:t>
                </a:r>
              </a:p>
            </p:txBody>
          </p:sp>
        </mc:Choice>
        <mc:Fallback xmlns=""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25D2DA0F-4C1C-3D4D-8708-C193A37568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976" y="4742413"/>
                <a:ext cx="10492047" cy="1342503"/>
              </a:xfrm>
              <a:prstGeom prst="roundRect">
                <a:avLst>
                  <a:gd name="adj" fmla="val 5148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D6577977-AD7E-5F4B-8B06-45C337FCC04C}"/>
              </a:ext>
            </a:extLst>
          </p:cNvPr>
          <p:cNvSpPr/>
          <p:nvPr/>
        </p:nvSpPr>
        <p:spPr>
          <a:xfrm>
            <a:off x="1131346" y="4432607"/>
            <a:ext cx="8627796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Bagaimana</a:t>
            </a:r>
            <a:r>
              <a:rPr lang="en-US" sz="2600" dirty="0"/>
              <a:t> </a:t>
            </a:r>
            <a:r>
              <a:rPr lang="en-US" sz="2600" dirty="0" err="1"/>
              <a:t>jika</a:t>
            </a:r>
            <a:r>
              <a:rPr lang="en-US" sz="2600" dirty="0"/>
              <a:t> 2 </a:t>
            </a:r>
            <a:r>
              <a:rPr lang="en-US" sz="2600" dirty="0" err="1"/>
              <a:t>kejadian</a:t>
            </a:r>
            <a:r>
              <a:rPr lang="en-US" sz="2600" dirty="0"/>
              <a:t> </a:t>
            </a:r>
            <a:r>
              <a:rPr lang="en-US" sz="2600" dirty="0" err="1"/>
              <a:t>tidak</a:t>
            </a:r>
            <a:r>
              <a:rPr lang="en-US" sz="2600" dirty="0"/>
              <a:t> </a:t>
            </a:r>
            <a:r>
              <a:rPr lang="en-US" sz="2600" dirty="0" err="1"/>
              <a:t>mungkin</a:t>
            </a:r>
            <a:r>
              <a:rPr lang="en-US" sz="2600" dirty="0"/>
              <a:t> </a:t>
            </a:r>
            <a:r>
              <a:rPr lang="en-US" sz="2600" dirty="0" err="1"/>
              <a:t>terjadi</a:t>
            </a:r>
            <a:r>
              <a:rPr lang="en-US" sz="2600" dirty="0"/>
              <a:t> </a:t>
            </a:r>
            <a:r>
              <a:rPr lang="en-US" sz="2600" dirty="0" err="1"/>
              <a:t>bersamaan</a:t>
            </a:r>
            <a:r>
              <a:rPr lang="en-US" sz="2600" dirty="0"/>
              <a:t>?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0DAE430-AB32-9841-9127-295A022FBC4D}"/>
              </a:ext>
            </a:extLst>
          </p:cNvPr>
          <p:cNvSpPr txBox="1"/>
          <p:nvPr/>
        </p:nvSpPr>
        <p:spPr>
          <a:xfrm>
            <a:off x="706582" y="47798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8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6" grpId="0"/>
      <p:bldP spid="32" grpId="0" animBg="1"/>
      <p:bldP spid="34" grpId="0"/>
      <p:bldP spid="50" grpId="0" animBg="1"/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F5013-1257-0041-96AD-C9F0040DB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15777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Salah Satu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(3)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FC712-7C04-8047-B5C5-67407B388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4EB58B-DBED-9045-8778-CF30D29F291B}"/>
              </a:ext>
            </a:extLst>
          </p:cNvPr>
          <p:cNvSpPr/>
          <p:nvPr/>
        </p:nvSpPr>
        <p:spPr>
          <a:xfrm>
            <a:off x="849976" y="1512917"/>
            <a:ext cx="10492047" cy="1022466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Berapa</a:t>
            </a:r>
            <a:r>
              <a:rPr lang="en-ID" sz="2600" dirty="0"/>
              <a:t> </a:t>
            </a:r>
            <a:r>
              <a:rPr lang="en-ID" sz="2600" dirty="0" err="1"/>
              <a:t>peluang</a:t>
            </a:r>
            <a:r>
              <a:rPr lang="en-ID" sz="2600" dirty="0"/>
              <a:t> </a:t>
            </a:r>
            <a:r>
              <a:rPr lang="en-ID" sz="2600" dirty="0" err="1"/>
              <a:t>laki-laki</a:t>
            </a:r>
            <a:r>
              <a:rPr lang="en-ID" sz="2600" dirty="0"/>
              <a:t> </a:t>
            </a:r>
            <a:r>
              <a:rPr lang="en-ID" sz="2600" dirty="0" err="1"/>
              <a:t>atau</a:t>
            </a:r>
            <a:r>
              <a:rPr lang="en-ID" sz="2600" dirty="0"/>
              <a:t> yang </a:t>
            </a:r>
            <a:r>
              <a:rPr lang="en-ID" sz="2600" dirty="0" err="1"/>
              <a:t>menyukai</a:t>
            </a:r>
            <a:r>
              <a:rPr lang="en-ID" sz="2600" dirty="0"/>
              <a:t> </a:t>
            </a:r>
            <a:r>
              <a:rPr lang="en-ID" sz="2600" dirty="0" err="1"/>
              <a:t>sepak</a:t>
            </a:r>
            <a:r>
              <a:rPr lang="en-ID" sz="2600" dirty="0"/>
              <a:t> bola?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C9D84A-406D-844D-B7F7-486E495408A5}"/>
              </a:ext>
            </a:extLst>
          </p:cNvPr>
          <p:cNvSpPr/>
          <p:nvPr/>
        </p:nvSpPr>
        <p:spPr>
          <a:xfrm>
            <a:off x="1131347" y="1203110"/>
            <a:ext cx="2517940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Kasus</a:t>
            </a:r>
            <a:r>
              <a:rPr lang="en-US" sz="2600" dirty="0"/>
              <a:t> 2</a:t>
            </a:r>
            <a:endParaRPr lang="en-US" sz="2600" dirty="0">
              <a:solidFill>
                <a:srgbClr val="0E1F43"/>
              </a:solidFill>
            </a:endParaRP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EB95E989-171A-3741-80BA-53ABAF771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266632"/>
              </p:ext>
            </p:extLst>
          </p:nvPr>
        </p:nvGraphicFramePr>
        <p:xfrm>
          <a:off x="849975" y="2764597"/>
          <a:ext cx="543444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7870">
                  <a:extLst>
                    <a:ext uri="{9D8B030D-6E8A-4147-A177-3AD203B41FA5}">
                      <a16:colId xmlns:a16="http://schemas.microsoft.com/office/drawing/2014/main" val="126401848"/>
                    </a:ext>
                  </a:extLst>
                </a:gridCol>
                <a:gridCol w="1415762">
                  <a:extLst>
                    <a:ext uri="{9D8B030D-6E8A-4147-A177-3AD203B41FA5}">
                      <a16:colId xmlns:a16="http://schemas.microsoft.com/office/drawing/2014/main" val="1493512192"/>
                    </a:ext>
                  </a:extLst>
                </a:gridCol>
                <a:gridCol w="1612669">
                  <a:extLst>
                    <a:ext uri="{9D8B030D-6E8A-4147-A177-3AD203B41FA5}">
                      <a16:colId xmlns:a16="http://schemas.microsoft.com/office/drawing/2014/main" val="1992956235"/>
                    </a:ext>
                  </a:extLst>
                </a:gridCol>
                <a:gridCol w="748146">
                  <a:extLst>
                    <a:ext uri="{9D8B030D-6E8A-4147-A177-3AD203B41FA5}">
                      <a16:colId xmlns:a16="http://schemas.microsoft.com/office/drawing/2014/main" val="25137857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Laki-Laki</a:t>
                      </a:r>
                      <a:r>
                        <a:rPr lang="en-US" dirty="0"/>
                        <a:t> (M)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Perempuan (F)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09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Sepak</a:t>
                      </a:r>
                      <a:r>
                        <a:rPr lang="en-US" dirty="0"/>
                        <a:t> Bola 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298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Basket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351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Lainnya</a:t>
                      </a:r>
                      <a:r>
                        <a:rPr lang="en-US" dirty="0"/>
                        <a:t> (O)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801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60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40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>
                    <a:solidFill>
                      <a:srgbClr val="0E1F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6172558"/>
                  </a:ext>
                </a:extLst>
              </a:tr>
            </a:tbl>
          </a:graphicData>
        </a:graphic>
      </p:graphicFrame>
      <p:sp>
        <p:nvSpPr>
          <p:cNvPr id="5" name="Right Arrow 4">
            <a:extLst>
              <a:ext uri="{FF2B5EF4-FFF2-40B4-BE49-F238E27FC236}">
                <a16:creationId xmlns:a16="http://schemas.microsoft.com/office/drawing/2014/main" id="{84C3485B-4839-FA45-AC54-D67E6DBC6AC1}"/>
              </a:ext>
            </a:extLst>
          </p:cNvPr>
          <p:cNvSpPr/>
          <p:nvPr/>
        </p:nvSpPr>
        <p:spPr>
          <a:xfrm>
            <a:off x="6450676" y="3417377"/>
            <a:ext cx="615142" cy="5486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8E831-451D-C841-A2D7-91E343018F4D}"/>
              </a:ext>
            </a:extLst>
          </p:cNvPr>
          <p:cNvSpPr txBox="1"/>
          <p:nvPr/>
        </p:nvSpPr>
        <p:spPr>
          <a:xfrm>
            <a:off x="7065818" y="2764597"/>
            <a:ext cx="2130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Laki-laki</a:t>
            </a:r>
            <a:r>
              <a:rPr lang="en-US" dirty="0"/>
              <a:t> (M)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2275034-73C1-A248-9673-38B13EF59F25}"/>
                  </a:ext>
                </a:extLst>
              </p:cNvPr>
              <p:cNvSpPr txBox="1"/>
              <p:nvPr/>
            </p:nvSpPr>
            <p:spPr>
              <a:xfrm>
                <a:off x="7065818" y="3133929"/>
                <a:ext cx="1895967" cy="6127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2275034-73C1-A248-9673-38B13EF59F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5818" y="3133929"/>
                <a:ext cx="1895967" cy="612796"/>
              </a:xfrm>
              <a:prstGeom prst="rect">
                <a:avLst/>
              </a:prstGeom>
              <a:blipFill>
                <a:blip r:embed="rId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34378459-FE27-1D41-A63C-07087834BBD5}"/>
              </a:ext>
            </a:extLst>
          </p:cNvPr>
          <p:cNvSpPr txBox="1"/>
          <p:nvPr/>
        </p:nvSpPr>
        <p:spPr>
          <a:xfrm>
            <a:off x="9382384" y="2759857"/>
            <a:ext cx="2304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Sepak</a:t>
            </a:r>
            <a:r>
              <a:rPr lang="en-US" dirty="0"/>
              <a:t> Bola (S)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6D0B4BD-97BD-284E-8740-D84A6B4A0B9F}"/>
                  </a:ext>
                </a:extLst>
              </p:cNvPr>
              <p:cNvSpPr txBox="1"/>
              <p:nvPr/>
            </p:nvSpPr>
            <p:spPr>
              <a:xfrm>
                <a:off x="9382384" y="3133929"/>
                <a:ext cx="1947713" cy="6127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38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19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6D0B4BD-97BD-284E-8740-D84A6B4A0B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2384" y="3133929"/>
                <a:ext cx="1947713" cy="612796"/>
              </a:xfrm>
              <a:prstGeom prst="rect">
                <a:avLst/>
              </a:prstGeom>
              <a:blipFill>
                <a:blip r:embed="rId3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AAA17B80-C769-9542-A9FD-E5A1ABB5F0CE}"/>
              </a:ext>
            </a:extLst>
          </p:cNvPr>
          <p:cNvSpPr txBox="1"/>
          <p:nvPr/>
        </p:nvSpPr>
        <p:spPr>
          <a:xfrm>
            <a:off x="7065818" y="3781351"/>
            <a:ext cx="1806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Peluang</a:t>
            </a:r>
            <a:r>
              <a:rPr lang="en-US" dirty="0"/>
              <a:t> M </a:t>
            </a:r>
            <a:r>
              <a:rPr lang="en-US" dirty="0" err="1"/>
              <a:t>atau</a:t>
            </a:r>
            <a:r>
              <a:rPr lang="en-US" dirty="0"/>
              <a:t> 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E8EAD2-0135-DF45-AE63-1594FC273C6E}"/>
                  </a:ext>
                </a:extLst>
              </p:cNvPr>
              <p:cNvSpPr txBox="1"/>
              <p:nvPr/>
            </p:nvSpPr>
            <p:spPr>
              <a:xfrm>
                <a:off x="6450676" y="4116057"/>
                <a:ext cx="5741324" cy="612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19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30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19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19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25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≈0.76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E8EAD2-0135-DF45-AE63-1594FC273C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0676" y="4116057"/>
                <a:ext cx="5741324" cy="612796"/>
              </a:xfrm>
              <a:prstGeom prst="rect">
                <a:avLst/>
              </a:prstGeom>
              <a:blipFill>
                <a:blip r:embed="rId4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837FA3E-D6A6-B048-AD88-525E7186A369}"/>
              </a:ext>
            </a:extLst>
          </p:cNvPr>
          <p:cNvSpPr/>
          <p:nvPr/>
        </p:nvSpPr>
        <p:spPr>
          <a:xfrm>
            <a:off x="849975" y="4745480"/>
            <a:ext cx="2517940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Inspeksi</a:t>
            </a:r>
            <a:r>
              <a:rPr lang="en-US" sz="2600" dirty="0"/>
              <a:t> Visual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45341B-F245-1A4B-B676-78965424B315}"/>
                  </a:ext>
                </a:extLst>
              </p:cNvPr>
              <p:cNvSpPr txBox="1"/>
              <p:nvPr/>
            </p:nvSpPr>
            <p:spPr>
              <a:xfrm>
                <a:off x="671598" y="5298349"/>
                <a:ext cx="4382540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60+38−22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76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=0.76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45341B-F245-1A4B-B676-78965424B3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598" y="5298349"/>
                <a:ext cx="4382540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164C1BAD-D819-054F-9729-16C65B15FE4C}"/>
              </a:ext>
            </a:extLst>
          </p:cNvPr>
          <p:cNvSpPr/>
          <p:nvPr/>
        </p:nvSpPr>
        <p:spPr>
          <a:xfrm>
            <a:off x="2959331" y="4220333"/>
            <a:ext cx="482138" cy="404244"/>
          </a:xfrm>
          <a:prstGeom prst="ellipse">
            <a:avLst/>
          </a:prstGeom>
          <a:noFill/>
          <a:ln w="28575"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78FD821-5AEE-E145-906C-097515AF95DC}"/>
              </a:ext>
            </a:extLst>
          </p:cNvPr>
          <p:cNvSpPr/>
          <p:nvPr/>
        </p:nvSpPr>
        <p:spPr>
          <a:xfrm>
            <a:off x="5678684" y="3097602"/>
            <a:ext cx="482138" cy="404244"/>
          </a:xfrm>
          <a:prstGeom prst="ellipse">
            <a:avLst/>
          </a:prstGeom>
          <a:noFill/>
          <a:ln w="28575"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75CB770-2C31-BF4A-A55E-5C45F5B86F16}"/>
              </a:ext>
            </a:extLst>
          </p:cNvPr>
          <p:cNvCxnSpPr/>
          <p:nvPr/>
        </p:nvCxnSpPr>
        <p:spPr>
          <a:xfrm flipH="1">
            <a:off x="2327564" y="4618797"/>
            <a:ext cx="872836" cy="679552"/>
          </a:xfrm>
          <a:prstGeom prst="straightConnector1">
            <a:avLst/>
          </a:prstGeom>
          <a:ln w="28575">
            <a:solidFill>
              <a:srgbClr val="FEBF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800300-174E-AA41-B93C-FEED0C6F1DFF}"/>
              </a:ext>
            </a:extLst>
          </p:cNvPr>
          <p:cNvCxnSpPr>
            <a:stCxn id="24" idx="4"/>
            <a:endCxn id="22" idx="0"/>
          </p:cNvCxnSpPr>
          <p:nvPr/>
        </p:nvCxnSpPr>
        <p:spPr>
          <a:xfrm flipH="1">
            <a:off x="2862868" y="3501846"/>
            <a:ext cx="3056885" cy="1796503"/>
          </a:xfrm>
          <a:prstGeom prst="straightConnector1">
            <a:avLst/>
          </a:prstGeom>
          <a:ln w="28575">
            <a:solidFill>
              <a:srgbClr val="FEBF1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00037B10-F109-B34D-ABE4-1A07443C4CBD}"/>
              </a:ext>
            </a:extLst>
          </p:cNvPr>
          <p:cNvSpPr/>
          <p:nvPr/>
        </p:nvSpPr>
        <p:spPr>
          <a:xfrm>
            <a:off x="2970993" y="3097949"/>
            <a:ext cx="482138" cy="404244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6746E3-C894-7347-BB8F-0FF80F15ECAA}"/>
              </a:ext>
            </a:extLst>
          </p:cNvPr>
          <p:cNvCxnSpPr>
            <a:stCxn id="31" idx="4"/>
          </p:cNvCxnSpPr>
          <p:nvPr/>
        </p:nvCxnSpPr>
        <p:spPr>
          <a:xfrm>
            <a:off x="3212062" y="3502193"/>
            <a:ext cx="150056" cy="185385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ight Arrow 34">
            <a:extLst>
              <a:ext uri="{FF2B5EF4-FFF2-40B4-BE49-F238E27FC236}">
                <a16:creationId xmlns:a16="http://schemas.microsoft.com/office/drawing/2014/main" id="{72460E09-682F-9C42-8989-783658F38881}"/>
              </a:ext>
            </a:extLst>
          </p:cNvPr>
          <p:cNvSpPr/>
          <p:nvPr/>
        </p:nvSpPr>
        <p:spPr>
          <a:xfrm>
            <a:off x="5179373" y="5356046"/>
            <a:ext cx="1886445" cy="5486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BCF02B4-0F10-7046-A8BD-C4751B1382D0}"/>
                  </a:ext>
                </a:extLst>
              </p:cNvPr>
              <p:cNvSpPr txBox="1"/>
              <p:nvPr/>
            </p:nvSpPr>
            <p:spPr>
              <a:xfrm>
                <a:off x="7005452" y="5431077"/>
                <a:ext cx="43825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=22+13+25+16=76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BCF02B4-0F10-7046-A8BD-C4751B1382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5452" y="5431077"/>
                <a:ext cx="438254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43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/>
      <p:bldP spid="17" grpId="0"/>
      <p:bldP spid="18" grpId="0"/>
      <p:bldP spid="19" grpId="0"/>
      <p:bldP spid="20" grpId="0"/>
      <p:bldP spid="21" grpId="0" animBg="1"/>
      <p:bldP spid="22" grpId="0"/>
      <p:bldP spid="12" grpId="0" animBg="1"/>
      <p:bldP spid="12" grpId="1" animBg="1"/>
      <p:bldP spid="24" grpId="0" animBg="1"/>
      <p:bldP spid="24" grpId="1" animBg="1"/>
      <p:bldP spid="31" grpId="0" animBg="1"/>
      <p:bldP spid="31" grpId="1" animBg="1"/>
      <p:bldP spid="35" grpId="0" animBg="1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F5E6C0-950D-9845-B24D-DF9672EF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Peluang</a:t>
            </a:r>
            <a:r>
              <a:rPr lang="en-US" sz="5400" dirty="0"/>
              <a:t> Bersama </a:t>
            </a:r>
            <a:r>
              <a:rPr lang="en-US" sz="5400" dirty="0" err="1"/>
              <a:t>Dua</a:t>
            </a:r>
            <a:r>
              <a:rPr lang="en-US" sz="5400" dirty="0"/>
              <a:t> </a:t>
            </a:r>
            <a:r>
              <a:rPr lang="en-US" sz="5400" dirty="0" err="1"/>
              <a:t>Kejadian</a:t>
            </a:r>
            <a:endParaRPr lang="en-US" sz="5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AFD605-7600-0249-BAF8-B3A041DA8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15429"/>
                </a:solidFill>
              </a:rPr>
              <a:t>Bagiamana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jika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kondisinya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seperti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ini</a:t>
            </a:r>
            <a:r>
              <a:rPr lang="en-US" dirty="0">
                <a:solidFill>
                  <a:srgbClr val="F15429"/>
                </a:solidFill>
              </a:rPr>
              <a:t>?</a:t>
            </a:r>
          </a:p>
        </p:txBody>
      </p:sp>
      <p:pic>
        <p:nvPicPr>
          <p:cNvPr id="8" name="Picture 7" descr="Deck of cards in front of green background">
            <a:extLst>
              <a:ext uri="{FF2B5EF4-FFF2-40B4-BE49-F238E27FC236}">
                <a16:creationId xmlns:a16="http://schemas.microsoft.com/office/drawing/2014/main" id="{EEA0C7E5-1883-3748-9FD3-6DAF60E52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67" b="32000"/>
          <a:stretch/>
        </p:blipFill>
        <p:spPr>
          <a:xfrm>
            <a:off x="844550" y="1709738"/>
            <a:ext cx="7697724" cy="193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18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43908-7A9A-A345-9F1C-4FD1853F7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07464"/>
          </a:xfrm>
        </p:spPr>
        <p:txBody>
          <a:bodyPr/>
          <a:lstStyle/>
          <a:p>
            <a:r>
              <a:rPr lang="en-US" i="1" dirty="0"/>
              <a:t>Joint-Probability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38135-C056-3749-9AA9-6A8D2010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309BADCD-E52B-8D4E-B312-DCC9EE365A0F}"/>
                  </a:ext>
                </a:extLst>
              </p:cNvPr>
              <p:cNvSpPr/>
              <p:nvPr/>
            </p:nvSpPr>
            <p:spPr>
              <a:xfrm>
                <a:off x="849976" y="1512916"/>
                <a:ext cx="10492047" cy="1172095"/>
              </a:xfrm>
              <a:prstGeom prst="roundRect">
                <a:avLst>
                  <a:gd name="adj" fmla="val 5148"/>
                </a:avLst>
              </a:prstGeom>
              <a:solidFill>
                <a:srgbClr val="0E1F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∩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D" sz="2600" dirty="0"/>
              </a:p>
            </p:txBody>
          </p:sp>
        </mc:Choice>
        <mc:Fallback xmlns="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309BADCD-E52B-8D4E-B312-DCC9EE365A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976" y="1512916"/>
                <a:ext cx="10492047" cy="1172095"/>
              </a:xfrm>
              <a:prstGeom prst="roundRect">
                <a:avLst>
                  <a:gd name="adj" fmla="val 5148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214E2234-D2F3-7542-9975-EA10D57737EC}"/>
                  </a:ext>
                </a:extLst>
              </p:cNvPr>
              <p:cNvSpPr/>
              <p:nvPr/>
            </p:nvSpPr>
            <p:spPr>
              <a:xfrm>
                <a:off x="1131347" y="1203110"/>
                <a:ext cx="2517940" cy="426186"/>
              </a:xfrm>
              <a:prstGeom prst="roundRect">
                <a:avLst/>
              </a:prstGeom>
              <a:solidFill>
                <a:srgbClr val="F154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600" dirty="0"/>
                  <a:t>Recall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600" dirty="0">
                  <a:solidFill>
                    <a:srgbClr val="0E1F43"/>
                  </a:solidFill>
                </a:endParaRPr>
              </a:p>
            </p:txBody>
          </p:sp>
        </mc:Choice>
        <mc:Fallback xmlns=""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214E2234-D2F3-7542-9975-EA10D57737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347" y="1203110"/>
                <a:ext cx="2517940" cy="426186"/>
              </a:xfrm>
              <a:prstGeom prst="roundRect">
                <a:avLst/>
              </a:prstGeom>
              <a:blipFill>
                <a:blip r:embed="rId3"/>
                <a:stretch>
                  <a:fillRect t="-20000" b="-4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EEF221AD-E12D-6B4C-9755-573CE93B4C1E}"/>
              </a:ext>
            </a:extLst>
          </p:cNvPr>
          <p:cNvSpPr/>
          <p:nvPr/>
        </p:nvSpPr>
        <p:spPr>
          <a:xfrm>
            <a:off x="7315200" y="1766454"/>
            <a:ext cx="1463040" cy="665018"/>
          </a:xfrm>
          <a:prstGeom prst="ellipse">
            <a:avLst/>
          </a:prstGeom>
          <a:noFill/>
          <a:ln w="28575">
            <a:solidFill>
              <a:srgbClr val="F15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A87E0B-2DC0-7841-8895-45A616AF9B24}"/>
              </a:ext>
            </a:extLst>
          </p:cNvPr>
          <p:cNvSpPr txBox="1"/>
          <p:nvPr/>
        </p:nvSpPr>
        <p:spPr>
          <a:xfrm>
            <a:off x="4366004" y="2838178"/>
            <a:ext cx="34599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15429"/>
                </a:solidFill>
              </a:rPr>
              <a:t>Kejadian</a:t>
            </a:r>
            <a:r>
              <a:rPr lang="en-US" sz="2400" dirty="0">
                <a:solidFill>
                  <a:srgbClr val="F15429"/>
                </a:solidFill>
              </a:rPr>
              <a:t> </a:t>
            </a:r>
            <a:r>
              <a:rPr lang="en-US" sz="2400" dirty="0" err="1">
                <a:solidFill>
                  <a:srgbClr val="F15429"/>
                </a:solidFill>
              </a:rPr>
              <a:t>bersama</a:t>
            </a:r>
            <a:r>
              <a:rPr lang="en-US" sz="2400" dirty="0">
                <a:solidFill>
                  <a:srgbClr val="F15429"/>
                </a:solidFill>
              </a:rPr>
              <a:t> 2 </a:t>
            </a:r>
            <a:r>
              <a:rPr lang="en-US" sz="2400" dirty="0" err="1">
                <a:solidFill>
                  <a:srgbClr val="F15429"/>
                </a:solidFill>
              </a:rPr>
              <a:t>jadian</a:t>
            </a:r>
            <a:endParaRPr lang="en-US" sz="2400" dirty="0">
              <a:solidFill>
                <a:srgbClr val="F15429"/>
              </a:solidFill>
            </a:endParaRP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598EE884-4370-4C42-832B-F60E858C960F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10800000" flipV="1">
            <a:off x="6095998" y="2098962"/>
            <a:ext cx="1219203" cy="739215"/>
          </a:xfrm>
          <a:prstGeom prst="curvedConnector2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70803EA-9DCA-A444-B4E2-C79E91DE9EDA}"/>
                  </a:ext>
                </a:extLst>
              </p:cNvPr>
              <p:cNvSpPr txBox="1"/>
              <p:nvPr/>
            </p:nvSpPr>
            <p:spPr>
              <a:xfrm>
                <a:off x="2669130" y="3322550"/>
                <a:ext cx="739529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𝑑𝑎𝑛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𝑎𝑡𝑎𝑢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70803EA-9DCA-A444-B4E2-C79E91DE9E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9130" y="3322550"/>
                <a:ext cx="7395293" cy="553998"/>
              </a:xfrm>
              <a:prstGeom prst="rect">
                <a:avLst/>
              </a:prstGeom>
              <a:blipFill>
                <a:blip r:embed="rId4"/>
                <a:stretch>
                  <a:fillRect r="-172"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FBC78E9B-70D8-9046-84F9-AE0E74E88564}"/>
              </a:ext>
            </a:extLst>
          </p:cNvPr>
          <p:cNvSpPr txBox="1"/>
          <p:nvPr/>
        </p:nvSpPr>
        <p:spPr>
          <a:xfrm>
            <a:off x="5727274" y="3899255"/>
            <a:ext cx="737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15429"/>
                </a:solidFill>
              </a:rPr>
              <a:t>atau</a:t>
            </a:r>
            <a:endParaRPr lang="en-US" sz="2400" dirty="0">
              <a:solidFill>
                <a:srgbClr val="F1542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A18001B-C3AD-3E42-B19D-9B2F6589862C}"/>
                  </a:ext>
                </a:extLst>
              </p:cNvPr>
              <p:cNvSpPr txBox="1"/>
              <p:nvPr/>
            </p:nvSpPr>
            <p:spPr>
              <a:xfrm>
                <a:off x="2832698" y="4410584"/>
                <a:ext cx="652659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∪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A18001B-C3AD-3E42-B19D-9B2F658986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2698" y="4410584"/>
                <a:ext cx="6526595" cy="553998"/>
              </a:xfrm>
              <a:prstGeom prst="rect">
                <a:avLst/>
              </a:prstGeom>
              <a:blipFill>
                <a:blip r:embed="rId5"/>
                <a:stretch>
                  <a:fillRect b="-2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41E6E40B-AC50-1E4A-844B-14489DE96144}"/>
              </a:ext>
            </a:extLst>
          </p:cNvPr>
          <p:cNvSpPr txBox="1"/>
          <p:nvPr/>
        </p:nvSpPr>
        <p:spPr>
          <a:xfrm>
            <a:off x="5727274" y="4947083"/>
            <a:ext cx="737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F15429"/>
                </a:solidFill>
              </a:rPr>
              <a:t>atau</a:t>
            </a:r>
            <a:endParaRPr lang="en-US" sz="2400" dirty="0">
              <a:solidFill>
                <a:srgbClr val="F1542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F8A714E-62F6-0B47-876D-5700EBED2A15}"/>
                  </a:ext>
                </a:extLst>
              </p:cNvPr>
              <p:cNvSpPr txBox="1"/>
              <p:nvPr/>
            </p:nvSpPr>
            <p:spPr>
              <a:xfrm>
                <a:off x="4059605" y="5541287"/>
                <a:ext cx="407278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F8A714E-62F6-0B47-876D-5700EBED2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9605" y="5541287"/>
                <a:ext cx="4072782" cy="553998"/>
              </a:xfrm>
              <a:prstGeom prst="rect">
                <a:avLst/>
              </a:prstGeom>
              <a:blipFill>
                <a:blip r:embed="rId6"/>
                <a:stretch>
                  <a:fillRect r="-621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305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6" grpId="0"/>
      <p:bldP spid="17" grpId="0"/>
      <p:bldP spid="18" grpId="0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4B9CF0A-1146-9945-9682-9DFD070A7123}"/>
              </a:ext>
            </a:extLst>
          </p:cNvPr>
          <p:cNvSpPr/>
          <p:nvPr/>
        </p:nvSpPr>
        <p:spPr>
          <a:xfrm>
            <a:off x="838200" y="2984102"/>
            <a:ext cx="10492047" cy="918230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Berapa</a:t>
            </a:r>
            <a:r>
              <a:rPr lang="en-ID" sz="2600" dirty="0"/>
              <a:t> </a:t>
            </a:r>
            <a:r>
              <a:rPr lang="en-ID" sz="2600" dirty="0" err="1"/>
              <a:t>peluang</a:t>
            </a:r>
            <a:r>
              <a:rPr lang="en-ID" sz="2600" dirty="0"/>
              <a:t> </a:t>
            </a:r>
            <a:r>
              <a:rPr lang="en-ID" sz="2600" dirty="0" err="1"/>
              <a:t>munculnya</a:t>
            </a:r>
            <a:r>
              <a:rPr lang="en-ID" sz="2600" dirty="0"/>
              <a:t> </a:t>
            </a:r>
            <a:r>
              <a:rPr lang="en-ID" sz="2600" dirty="0" err="1"/>
              <a:t>angka</a:t>
            </a:r>
            <a:r>
              <a:rPr lang="en-ID" sz="2600" dirty="0"/>
              <a:t> 5 pada 2 kali </a:t>
            </a:r>
            <a:r>
              <a:rPr lang="en-ID" sz="2600" dirty="0" err="1"/>
              <a:t>pelemparan</a:t>
            </a:r>
            <a:r>
              <a:rPr lang="en-ID" sz="2600" dirty="0"/>
              <a:t> </a:t>
            </a:r>
            <a:r>
              <a:rPr lang="en-ID" sz="2600" dirty="0" err="1"/>
              <a:t>dadu</a:t>
            </a:r>
            <a:r>
              <a:rPr lang="en-ID" sz="2600" dirty="0"/>
              <a:t> 6 </a:t>
            </a:r>
            <a:r>
              <a:rPr lang="en-ID" sz="2600" dirty="0" err="1"/>
              <a:t>sisi</a:t>
            </a:r>
            <a:r>
              <a:rPr lang="en-ID" sz="2600" dirty="0"/>
              <a:t>?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4E1E17-C4C4-CD48-80C7-83EE287A3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599151"/>
          </a:xfrm>
        </p:spPr>
        <p:txBody>
          <a:bodyPr/>
          <a:lstStyle/>
          <a:p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Saling</a:t>
            </a:r>
            <a:r>
              <a:rPr lang="en-US" dirty="0"/>
              <a:t> </a:t>
            </a:r>
            <a:r>
              <a:rPr lang="en-US" dirty="0" err="1"/>
              <a:t>Bebas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49EC4-97AF-7A42-986C-B901299D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A9D5D8-95CD-BE48-8288-256EED0E6F81}"/>
              </a:ext>
            </a:extLst>
          </p:cNvPr>
          <p:cNvSpPr txBox="1"/>
          <p:nvPr/>
        </p:nvSpPr>
        <p:spPr>
          <a:xfrm>
            <a:off x="896390" y="899141"/>
            <a:ext cx="7141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F15429"/>
                </a:solidFill>
              </a:rPr>
              <a:t>Independent Events Probability </a:t>
            </a:r>
            <a:r>
              <a:rPr lang="en-US" sz="2400" b="1" i="1" dirty="0">
                <a:solidFill>
                  <a:srgbClr val="F15429"/>
                </a:solidFill>
                <a:sym typeface="Wingdings" pitchFamily="2" charset="2"/>
              </a:rPr>
              <a:t> Multiplication Rule</a:t>
            </a:r>
            <a:endParaRPr lang="en-US" sz="2400" b="1" i="1" dirty="0">
              <a:solidFill>
                <a:srgbClr val="F15429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6D34E3-2FFC-D84C-A25C-32EAB0617148}"/>
              </a:ext>
            </a:extLst>
          </p:cNvPr>
          <p:cNvSpPr/>
          <p:nvPr/>
        </p:nvSpPr>
        <p:spPr>
          <a:xfrm>
            <a:off x="849976" y="1808098"/>
            <a:ext cx="10492047" cy="918229"/>
          </a:xfrm>
          <a:prstGeom prst="roundRect">
            <a:avLst>
              <a:gd name="adj" fmla="val 5148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600" dirty="0" err="1"/>
              <a:t>Sebuah</a:t>
            </a:r>
            <a:r>
              <a:rPr lang="en-ID" sz="2600" dirty="0"/>
              <a:t> </a:t>
            </a:r>
            <a:r>
              <a:rPr lang="en-ID" sz="2600" dirty="0" err="1"/>
              <a:t>kejadian</a:t>
            </a:r>
            <a:r>
              <a:rPr lang="en-ID" sz="2600" dirty="0"/>
              <a:t> </a:t>
            </a:r>
            <a:r>
              <a:rPr lang="en-ID" sz="2600" dirty="0">
                <a:solidFill>
                  <a:srgbClr val="FEBF12"/>
                </a:solidFill>
              </a:rPr>
              <a:t>TIDAK</a:t>
            </a:r>
            <a:r>
              <a:rPr lang="en-ID" sz="2600" dirty="0"/>
              <a:t> </a:t>
            </a:r>
            <a:r>
              <a:rPr lang="en-ID" sz="2600" dirty="0" err="1"/>
              <a:t>mempengaruhi</a:t>
            </a:r>
            <a:r>
              <a:rPr lang="en-ID" sz="2600" dirty="0"/>
              <a:t> </a:t>
            </a:r>
            <a:r>
              <a:rPr lang="en-ID" sz="2600" dirty="0" err="1"/>
              <a:t>kejadian</a:t>
            </a:r>
            <a:r>
              <a:rPr lang="en-ID" sz="2600" dirty="0"/>
              <a:t> yang lain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DDF50FE-96D2-F24D-9E4C-98F57B6625A4}"/>
              </a:ext>
            </a:extLst>
          </p:cNvPr>
          <p:cNvSpPr/>
          <p:nvPr/>
        </p:nvSpPr>
        <p:spPr>
          <a:xfrm>
            <a:off x="1131347" y="1498292"/>
            <a:ext cx="2517940" cy="426186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Definisi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30A176B-B6F2-454E-93A0-DA4A182C0833}"/>
              </a:ext>
            </a:extLst>
          </p:cNvPr>
          <p:cNvSpPr/>
          <p:nvPr/>
        </p:nvSpPr>
        <p:spPr>
          <a:xfrm>
            <a:off x="1131347" y="2832773"/>
            <a:ext cx="1412348" cy="333878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91D26C-5BB1-6348-B661-7C6B7FA7D4EA}"/>
                  </a:ext>
                </a:extLst>
              </p:cNvPr>
              <p:cNvSpPr txBox="1"/>
              <p:nvPr/>
            </p:nvSpPr>
            <p:spPr>
              <a:xfrm>
                <a:off x="2911890" y="4042398"/>
                <a:ext cx="6368218" cy="21738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𝑝𝑒𝑟𝑡𝑎𝑚𝑎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sz="24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𝑘𝑒𝑑𝑢𝑎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36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0.2778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91D26C-5BB1-6348-B661-7C6B7FA7D4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1890" y="4042398"/>
                <a:ext cx="6368218" cy="2173865"/>
              </a:xfrm>
              <a:prstGeom prst="rect">
                <a:avLst/>
              </a:prstGeom>
              <a:blipFill>
                <a:blip r:embed="rId2"/>
                <a:stretch>
                  <a:fillRect l="-199" b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7763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7878</TotalTime>
  <Words>1478</Words>
  <Application>Microsoft Macintosh PowerPoint</Application>
  <PresentationFormat>Widescreen</PresentationFormat>
  <Paragraphs>259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Office Theme</vt:lpstr>
      <vt:lpstr>Probabilitas - Part B -</vt:lpstr>
      <vt:lpstr>Outlines</vt:lpstr>
      <vt:lpstr>Peluang Salah Satu dari Dua Kejadian</vt:lpstr>
      <vt:lpstr>Peluang Salah Satu dari Dua Kejadian (1)</vt:lpstr>
      <vt:lpstr>Peluang Salah Satu dari Dua Kejadian (2)</vt:lpstr>
      <vt:lpstr>Peluang Salah Satu dari Dua Kejadian (3)</vt:lpstr>
      <vt:lpstr>Peluang Bersama Dua Kejadian</vt:lpstr>
      <vt:lpstr>Joint-Probability</vt:lpstr>
      <vt:lpstr>Peluang Kejadian Saling Bebas</vt:lpstr>
      <vt:lpstr>Peluang Kejadian Berketergantungan (1)</vt:lpstr>
      <vt:lpstr>Peluang Kejadian Berketergantungan (2)</vt:lpstr>
      <vt:lpstr>Peluang Kejadian Berketergantungan (3)</vt:lpstr>
      <vt:lpstr>Kejadian Independent vs. Dependent</vt:lpstr>
      <vt:lpstr>Aksioma dan Aturan dalam Peluang</vt:lpstr>
      <vt:lpstr>Aksioma dalam Peluang (1)</vt:lpstr>
      <vt:lpstr>Aksioma dalam Peluang (2)</vt:lpstr>
      <vt:lpstr>Kaidah Bayes</vt:lpstr>
      <vt:lpstr>Kaidah Bayes: Apa itu?</vt:lpstr>
      <vt:lpstr>Kaidah Bayes: Sejarah</vt:lpstr>
      <vt:lpstr>Kaidah Bayes: Konsep Dasar</vt:lpstr>
      <vt:lpstr>Kaidah Bayes: Contoh #1</vt:lpstr>
      <vt:lpstr>Kaidah Bayes: Contoh #2</vt:lpstr>
      <vt:lpstr>Kaidah Bayes: Contoh #2 – Part 2</vt:lpstr>
      <vt:lpstr>Kaidah Bayes – Contoh #2: Final Part</vt:lpstr>
      <vt:lpstr>Kaidah Bayes – Contoh #3</vt:lpstr>
      <vt:lpstr>Tugas 😬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Afif Hendrawan</dc:creator>
  <cp:lastModifiedBy>Afif Hendrawan</cp:lastModifiedBy>
  <cp:revision>154</cp:revision>
  <dcterms:created xsi:type="dcterms:W3CDTF">2021-08-30T06:37:21Z</dcterms:created>
  <dcterms:modified xsi:type="dcterms:W3CDTF">2022-10-03T09:49:17Z</dcterms:modified>
</cp:coreProperties>
</file>

<file path=docProps/thumbnail.jpeg>
</file>